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Playfair Display"/>
      <p:regular r:id="rId24"/>
      <p:bold r:id="rId25"/>
      <p:italic r:id="rId26"/>
      <p:boldItalic r:id="rId27"/>
    </p:embeddedFont>
    <p:embeddedFont>
      <p:font typeface="Montserrat"/>
      <p:regular r:id="rId28"/>
      <p:bold r:id="rId29"/>
      <p:italic r:id="rId30"/>
      <p:boldItalic r:id="rId31"/>
    </p:embeddedFont>
    <p:embeddedFont>
      <p:font typeface="Pacifico"/>
      <p:regular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layfairDisplay-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Montserrat-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Pacifico-regular.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4dbcd7a74_2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4dbcd7a74_2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4dbcd7a74_2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4dbcd7a74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60013075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60013075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38f7fb6f3_0_5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38f7fb6f3_0_5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64785cd85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64785cd85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2a9c4233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2a9c4233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2a9c42337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2a9c42337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2a9c42337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2a9c42337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2a9c42337_1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2a9c42337_1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2a9c42337_1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2a9c42337_1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2a9c42337_1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2a9c42337_1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600130751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600130751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4dbcd7a74_2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4dbcd7a74_2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1611975" y="144600"/>
            <a:ext cx="6140700" cy="11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highlight>
                  <a:schemeClr val="lt1"/>
                </a:highlight>
                <a:latin typeface="Pacifico"/>
                <a:ea typeface="Pacifico"/>
                <a:cs typeface="Pacifico"/>
                <a:sym typeface="Pacifico"/>
              </a:rPr>
              <a:t>  </a:t>
            </a:r>
            <a:endParaRPr b="1">
              <a:solidFill>
                <a:srgbClr val="FF0000"/>
              </a:solidFill>
              <a:latin typeface="Pacifico"/>
              <a:ea typeface="Pacifico"/>
              <a:cs typeface="Pacifico"/>
              <a:sym typeface="Pacifico"/>
            </a:endParaRPr>
          </a:p>
        </p:txBody>
      </p:sp>
      <p:sp>
        <p:nvSpPr>
          <p:cNvPr id="86" name="Google Shape;86;p13"/>
          <p:cNvSpPr txBox="1"/>
          <p:nvPr>
            <p:ph idx="1" type="subTitle"/>
          </p:nvPr>
        </p:nvSpPr>
        <p:spPr>
          <a:xfrm>
            <a:off x="311700" y="1755825"/>
            <a:ext cx="8520600" cy="18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Playfair Display"/>
                <a:ea typeface="Playfair Display"/>
                <a:cs typeface="Playfair Display"/>
                <a:sym typeface="Playfair Display"/>
              </a:rPr>
              <a:t>    </a:t>
            </a:r>
            <a:r>
              <a:rPr lang="en" sz="2500">
                <a:latin typeface="Playfair Display"/>
                <a:ea typeface="Playfair Display"/>
                <a:cs typeface="Playfair Display"/>
                <a:sym typeface="Playfair Display"/>
              </a:rPr>
              <a:t>Organised on: </a:t>
            </a:r>
            <a:r>
              <a:rPr lang="en" sz="2500"/>
              <a:t>  </a:t>
            </a:r>
            <a:r>
              <a:rPr lang="en"/>
              <a:t>                                         </a:t>
            </a:r>
            <a:r>
              <a:rPr lang="en" sz="2500">
                <a:latin typeface="Playfair Display"/>
                <a:ea typeface="Playfair Display"/>
                <a:cs typeface="Playfair Display"/>
                <a:sym typeface="Playfair Display"/>
              </a:rPr>
              <a:t>Presented </a:t>
            </a:r>
            <a:r>
              <a:rPr lang="en" sz="2500">
                <a:latin typeface="Playfair Display"/>
                <a:ea typeface="Playfair Display"/>
                <a:cs typeface="Playfair Display"/>
                <a:sym typeface="Playfair Display"/>
              </a:rPr>
              <a:t>by:</a:t>
            </a:r>
            <a:endParaRPr sz="2500">
              <a:latin typeface="Playfair Display"/>
              <a:ea typeface="Playfair Display"/>
              <a:cs typeface="Playfair Display"/>
              <a:sym typeface="Playfair Display"/>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rgbClr val="4A86E8"/>
                </a:solidFill>
                <a:latin typeface="Times New Roman"/>
                <a:ea typeface="Times New Roman"/>
                <a:cs typeface="Times New Roman"/>
                <a:sym typeface="Times New Roman"/>
              </a:rPr>
              <a:t> </a:t>
            </a:r>
            <a:r>
              <a:rPr lang="en">
                <a:solidFill>
                  <a:srgbClr val="4A86E8"/>
                </a:solidFill>
                <a:latin typeface="Times New Roman"/>
                <a:ea typeface="Times New Roman"/>
                <a:cs typeface="Times New Roman"/>
                <a:sym typeface="Times New Roman"/>
              </a:rPr>
              <a:t>                                                                                                   </a:t>
            </a:r>
            <a:r>
              <a:rPr lang="en">
                <a:solidFill>
                  <a:srgbClr val="FFFFFF"/>
                </a:solidFill>
                <a:latin typeface="Times New Roman"/>
                <a:ea typeface="Times New Roman"/>
                <a:cs typeface="Times New Roman"/>
                <a:sym typeface="Times New Roman"/>
              </a:rPr>
              <a:t> </a:t>
            </a:r>
            <a:r>
              <a:rPr lang="en">
                <a:solidFill>
                  <a:srgbClr val="4A86E8"/>
                </a:solidFill>
                <a:latin typeface="Times New Roman"/>
                <a:ea typeface="Times New Roman"/>
                <a:cs typeface="Times New Roman"/>
                <a:sym typeface="Times New Roman"/>
              </a:rPr>
              <a:t>  </a:t>
            </a:r>
            <a:endParaRPr i="1">
              <a:solidFill>
                <a:srgbClr val="FFFFFF"/>
              </a:solidFill>
              <a:latin typeface="Times New Roman"/>
              <a:ea typeface="Times New Roman"/>
              <a:cs typeface="Times New Roman"/>
              <a:sym typeface="Times New Roman"/>
            </a:endParaRPr>
          </a:p>
        </p:txBody>
      </p:sp>
      <p:sp>
        <p:nvSpPr>
          <p:cNvPr id="87" name="Google Shape;87;p13"/>
          <p:cNvSpPr txBox="1"/>
          <p:nvPr/>
        </p:nvSpPr>
        <p:spPr>
          <a:xfrm>
            <a:off x="2126950" y="3718350"/>
            <a:ext cx="4647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2CC"/>
                </a:solidFill>
              </a:rPr>
              <a:t>Submission by </a:t>
            </a:r>
            <a:r>
              <a:rPr lang="en" sz="1800">
                <a:solidFill>
                  <a:srgbClr val="B7B7B7"/>
                </a:solidFill>
              </a:rPr>
              <a:t>: </a:t>
            </a:r>
            <a:r>
              <a:rPr i="1" lang="en" sz="1800">
                <a:solidFill>
                  <a:srgbClr val="FFFF00"/>
                </a:solidFill>
              </a:rPr>
              <a:t>TEAM TECH_CURIE</a:t>
            </a:r>
            <a:endParaRPr i="1" sz="1800">
              <a:solidFill>
                <a:srgbClr val="FFFF00"/>
              </a:solidFill>
            </a:endParaRPr>
          </a:p>
          <a:p>
            <a:pPr indent="0" lvl="0" marL="0" rtl="0" algn="l">
              <a:spcBef>
                <a:spcPts val="0"/>
              </a:spcBef>
              <a:spcAft>
                <a:spcPts val="0"/>
              </a:spcAft>
              <a:buNone/>
            </a:pPr>
            <a:r>
              <a:t/>
            </a:r>
            <a:endParaRPr sz="1800">
              <a:solidFill>
                <a:srgbClr val="351C75"/>
              </a:solidFill>
            </a:endParaRPr>
          </a:p>
          <a:p>
            <a:pPr indent="0" lvl="0" marL="0" rtl="0" algn="l">
              <a:spcBef>
                <a:spcPts val="0"/>
              </a:spcBef>
              <a:spcAft>
                <a:spcPts val="0"/>
              </a:spcAft>
              <a:buNone/>
            </a:pPr>
            <a:r>
              <a:rPr lang="en" sz="1800">
                <a:solidFill>
                  <a:srgbClr val="FFF2CC"/>
                </a:solidFill>
              </a:rPr>
              <a:t>Theme </a:t>
            </a:r>
            <a:r>
              <a:rPr lang="en" sz="1800">
                <a:solidFill>
                  <a:srgbClr val="D9D9D9"/>
                </a:solidFill>
              </a:rPr>
              <a:t>: </a:t>
            </a:r>
            <a:r>
              <a:rPr i="1" lang="en" sz="1800">
                <a:solidFill>
                  <a:srgbClr val="FFFF00"/>
                </a:solidFill>
              </a:rPr>
              <a:t>MENTAL HEALTH | ML-ANDROID</a:t>
            </a:r>
            <a:r>
              <a:rPr b="1" lang="en" sz="1700">
                <a:solidFill>
                  <a:srgbClr val="351C75"/>
                </a:solidFill>
              </a:rPr>
              <a:t> </a:t>
            </a:r>
            <a:endParaRPr b="1" sz="1700">
              <a:solidFill>
                <a:srgbClr val="351C75"/>
              </a:solidFill>
            </a:endParaRPr>
          </a:p>
        </p:txBody>
      </p:sp>
      <p:pic>
        <p:nvPicPr>
          <p:cNvPr id="88" name="Google Shape;88;p13"/>
          <p:cNvPicPr preferRelativeResize="0"/>
          <p:nvPr/>
        </p:nvPicPr>
        <p:blipFill>
          <a:blip r:embed="rId3">
            <a:alphaModFix/>
          </a:blip>
          <a:stretch>
            <a:fillRect/>
          </a:stretch>
        </p:blipFill>
        <p:spPr>
          <a:xfrm>
            <a:off x="1259225" y="237000"/>
            <a:ext cx="5515324" cy="1002900"/>
          </a:xfrm>
          <a:prstGeom prst="rect">
            <a:avLst/>
          </a:prstGeom>
          <a:noFill/>
          <a:ln cap="flat" cmpd="sng" w="9525">
            <a:solidFill>
              <a:srgbClr val="FFFF00"/>
            </a:solidFill>
            <a:prstDash val="solid"/>
            <a:round/>
            <a:headEnd len="sm" w="sm" type="none"/>
            <a:tailEnd len="sm" w="sm" type="none"/>
          </a:ln>
        </p:spPr>
      </p:pic>
      <p:pic>
        <p:nvPicPr>
          <p:cNvPr id="89" name="Google Shape;89;p13"/>
          <p:cNvPicPr preferRelativeResize="0"/>
          <p:nvPr/>
        </p:nvPicPr>
        <p:blipFill>
          <a:blip r:embed="rId4">
            <a:alphaModFix/>
          </a:blip>
          <a:stretch>
            <a:fillRect/>
          </a:stretch>
        </p:blipFill>
        <p:spPr>
          <a:xfrm>
            <a:off x="870325" y="2389825"/>
            <a:ext cx="1649600" cy="1187700"/>
          </a:xfrm>
          <a:prstGeom prst="rect">
            <a:avLst/>
          </a:prstGeom>
          <a:noFill/>
          <a:ln cap="flat" cmpd="sng" w="9525">
            <a:solidFill>
              <a:srgbClr val="FFFF00"/>
            </a:solidFill>
            <a:prstDash val="solid"/>
            <a:round/>
            <a:headEnd len="sm" w="sm" type="none"/>
            <a:tailEnd len="sm" w="sm" type="none"/>
          </a:ln>
        </p:spPr>
      </p:pic>
      <p:pic>
        <p:nvPicPr>
          <p:cNvPr id="90" name="Google Shape;90;p13"/>
          <p:cNvPicPr preferRelativeResize="0"/>
          <p:nvPr/>
        </p:nvPicPr>
        <p:blipFill>
          <a:blip r:embed="rId5">
            <a:alphaModFix/>
          </a:blip>
          <a:stretch>
            <a:fillRect/>
          </a:stretch>
        </p:blipFill>
        <p:spPr>
          <a:xfrm>
            <a:off x="5776075" y="2330275"/>
            <a:ext cx="1545124" cy="1247250"/>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22"/>
          <p:cNvSpPr txBox="1"/>
          <p:nvPr>
            <p:ph type="title"/>
          </p:nvPr>
        </p:nvSpPr>
        <p:spPr>
          <a:xfrm>
            <a:off x="84475" y="1208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 </a:t>
            </a:r>
            <a:r>
              <a:rPr b="1" lang="en" sz="2800">
                <a:solidFill>
                  <a:srgbClr val="38761D"/>
                </a:solidFill>
                <a:latin typeface="Times New Roman"/>
                <a:ea typeface="Times New Roman"/>
                <a:cs typeface="Times New Roman"/>
                <a:sym typeface="Times New Roman"/>
              </a:rPr>
              <a:t>Step 2</a:t>
            </a:r>
            <a:r>
              <a:rPr lang="en">
                <a:latin typeface="Times New Roman"/>
                <a:ea typeface="Times New Roman"/>
                <a:cs typeface="Times New Roman"/>
                <a:sym typeface="Times New Roman"/>
              </a:rPr>
              <a:t>:</a:t>
            </a:r>
            <a:r>
              <a:rPr lang="en">
                <a:latin typeface="Playfair Display"/>
                <a:ea typeface="Playfair Display"/>
                <a:cs typeface="Playfair Display"/>
                <a:sym typeface="Playfair Display"/>
              </a:rPr>
              <a:t> </a:t>
            </a:r>
            <a:r>
              <a:rPr b="1" lang="en" sz="2800">
                <a:solidFill>
                  <a:srgbClr val="CC0000"/>
                </a:solidFill>
                <a:latin typeface="Playfair Display"/>
                <a:ea typeface="Playfair Display"/>
                <a:cs typeface="Playfair Display"/>
                <a:sym typeface="Playfair Display"/>
              </a:rPr>
              <a:t>START THE QUIZ!!</a:t>
            </a:r>
            <a:endParaRPr b="1" sz="2800">
              <a:solidFill>
                <a:srgbClr val="CC0000"/>
              </a:solidFill>
              <a:latin typeface="Playfair Display"/>
              <a:ea typeface="Playfair Display"/>
              <a:cs typeface="Playfair Display"/>
              <a:sym typeface="Playfair Display"/>
            </a:endParaRPr>
          </a:p>
        </p:txBody>
      </p:sp>
      <p:pic>
        <p:nvPicPr>
          <p:cNvPr id="235" name="Google Shape;235;p22"/>
          <p:cNvPicPr preferRelativeResize="0"/>
          <p:nvPr/>
        </p:nvPicPr>
        <p:blipFill>
          <a:blip r:embed="rId3">
            <a:alphaModFix/>
          </a:blip>
          <a:stretch>
            <a:fillRect/>
          </a:stretch>
        </p:blipFill>
        <p:spPr>
          <a:xfrm>
            <a:off x="200475" y="1001850"/>
            <a:ext cx="2752601" cy="3728400"/>
          </a:xfrm>
          <a:prstGeom prst="rect">
            <a:avLst/>
          </a:prstGeom>
          <a:noFill/>
          <a:ln>
            <a:noFill/>
          </a:ln>
        </p:spPr>
      </p:pic>
      <p:sp>
        <p:nvSpPr>
          <p:cNvPr id="236" name="Google Shape;236;p22"/>
          <p:cNvSpPr/>
          <p:nvPr/>
        </p:nvSpPr>
        <p:spPr>
          <a:xfrm>
            <a:off x="3429000" y="1487275"/>
            <a:ext cx="5176200" cy="2230800"/>
          </a:xfrm>
          <a:prstGeom prst="roundRect">
            <a:avLst>
              <a:gd fmla="val 16667"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txBox="1"/>
          <p:nvPr/>
        </p:nvSpPr>
        <p:spPr>
          <a:xfrm>
            <a:off x="3749175" y="1890075"/>
            <a:ext cx="4461900" cy="15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START YOUR QUIZ BY SIMPLY CLICKING ON “</a:t>
            </a:r>
            <a:r>
              <a:rPr lang="en">
                <a:solidFill>
                  <a:srgbClr val="FFFF00"/>
                </a:solidFill>
                <a:latin typeface="Roboto"/>
                <a:ea typeface="Roboto"/>
                <a:cs typeface="Roboto"/>
                <a:sym typeface="Roboto"/>
              </a:rPr>
              <a:t>START</a:t>
            </a:r>
            <a:r>
              <a:rPr lang="en">
                <a:solidFill>
                  <a:srgbClr val="FFFFFF"/>
                </a:solidFill>
                <a:latin typeface="Roboto"/>
                <a:ea typeface="Roboto"/>
                <a:cs typeface="Roboto"/>
                <a:sym typeface="Roboto"/>
              </a:rPr>
              <a:t>” BUTTON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 IF YOU WANT TO KNOW HOW IT WORKS? THEN SIMPLY CLICK ON “</a:t>
            </a:r>
            <a:r>
              <a:rPr lang="en">
                <a:solidFill>
                  <a:srgbClr val="FFFF00"/>
                </a:solidFill>
                <a:latin typeface="Roboto"/>
                <a:ea typeface="Roboto"/>
                <a:cs typeface="Roboto"/>
                <a:sym typeface="Roboto"/>
              </a:rPr>
              <a:t>ABOUT</a:t>
            </a:r>
            <a:r>
              <a:rPr lang="en">
                <a:solidFill>
                  <a:srgbClr val="FFFFFF"/>
                </a:solidFill>
                <a:latin typeface="Roboto"/>
                <a:ea typeface="Roboto"/>
                <a:cs typeface="Roboto"/>
                <a:sym typeface="Roboto"/>
              </a:rPr>
              <a:t>” ICON AND YOU GET THE INFORMATION. </a:t>
            </a:r>
            <a:endParaRPr>
              <a:solidFill>
                <a:srgbClr val="FFFFFF"/>
              </a:solidFill>
              <a:latin typeface="Roboto"/>
              <a:ea typeface="Roboto"/>
              <a:cs typeface="Roboto"/>
              <a:sym typeface="Roboto"/>
            </a:endParaRPr>
          </a:p>
        </p:txBody>
      </p:sp>
      <p:pic>
        <p:nvPicPr>
          <p:cNvPr id="238" name="Google Shape;238;p22"/>
          <p:cNvPicPr preferRelativeResize="0"/>
          <p:nvPr/>
        </p:nvPicPr>
        <p:blipFill>
          <a:blip r:embed="rId4">
            <a:alphaModFix/>
          </a:blip>
          <a:stretch>
            <a:fillRect/>
          </a:stretch>
        </p:blipFill>
        <p:spPr>
          <a:xfrm>
            <a:off x="5029875" y="120825"/>
            <a:ext cx="3945402" cy="781164"/>
          </a:xfrm>
          <a:prstGeom prst="rect">
            <a:avLst/>
          </a:prstGeom>
          <a:noFill/>
          <a:ln>
            <a:noFill/>
          </a:ln>
        </p:spPr>
      </p:pic>
      <p:sp>
        <p:nvSpPr>
          <p:cNvPr id="239" name="Google Shape;239;p22"/>
          <p:cNvSpPr txBox="1"/>
          <p:nvPr/>
        </p:nvSpPr>
        <p:spPr>
          <a:xfrm>
            <a:off x="6992400" y="5133675"/>
            <a:ext cx="649200" cy="1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3" name="Shape 243"/>
        <p:cNvGrpSpPr/>
        <p:nvPr/>
      </p:nvGrpSpPr>
      <p:grpSpPr>
        <a:xfrm>
          <a:off x="0" y="0"/>
          <a:ext cx="0" cy="0"/>
          <a:chOff x="0" y="0"/>
          <a:chExt cx="0" cy="0"/>
        </a:xfrm>
      </p:grpSpPr>
      <p:pic>
        <p:nvPicPr>
          <p:cNvPr id="244" name="Google Shape;244;p23"/>
          <p:cNvPicPr preferRelativeResize="0"/>
          <p:nvPr/>
        </p:nvPicPr>
        <p:blipFill>
          <a:blip r:embed="rId3">
            <a:alphaModFix/>
          </a:blip>
          <a:stretch>
            <a:fillRect/>
          </a:stretch>
        </p:blipFill>
        <p:spPr>
          <a:xfrm>
            <a:off x="185900" y="842300"/>
            <a:ext cx="2657000" cy="3888150"/>
          </a:xfrm>
          <a:prstGeom prst="rect">
            <a:avLst/>
          </a:prstGeom>
          <a:noFill/>
          <a:ln>
            <a:noFill/>
          </a:ln>
        </p:spPr>
      </p:pic>
      <p:sp>
        <p:nvSpPr>
          <p:cNvPr id="245" name="Google Shape;245;p23"/>
          <p:cNvSpPr/>
          <p:nvPr/>
        </p:nvSpPr>
        <p:spPr>
          <a:xfrm>
            <a:off x="0" y="0"/>
            <a:ext cx="4415700" cy="669000"/>
          </a:xfrm>
          <a:prstGeom prst="homePlate">
            <a:avLst>
              <a:gd fmla="val 50000" name="adj"/>
            </a:avLst>
          </a:prstGeom>
          <a:solidFill>
            <a:srgbClr val="351C7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Times New Roman"/>
                <a:ea typeface="Times New Roman"/>
                <a:cs typeface="Times New Roman"/>
                <a:sym typeface="Times New Roman"/>
              </a:rPr>
              <a:t>STEP 3: SEE THE RESULT!!</a:t>
            </a:r>
            <a:endParaRPr b="1" sz="1900">
              <a:solidFill>
                <a:srgbClr val="FFFFFF"/>
              </a:solidFill>
              <a:latin typeface="Times New Roman"/>
              <a:ea typeface="Times New Roman"/>
              <a:cs typeface="Times New Roman"/>
              <a:sym typeface="Times New Roman"/>
            </a:endParaRPr>
          </a:p>
        </p:txBody>
      </p:sp>
      <p:sp>
        <p:nvSpPr>
          <p:cNvPr id="246" name="Google Shape;246;p23"/>
          <p:cNvSpPr/>
          <p:nvPr/>
        </p:nvSpPr>
        <p:spPr>
          <a:xfrm>
            <a:off x="4307550" y="0"/>
            <a:ext cx="4836600" cy="669000"/>
          </a:xfrm>
          <a:prstGeom prst="chevron">
            <a:avLst>
              <a:gd fmla="val 50000"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rgbClr val="FFFFFF"/>
                </a:solidFill>
                <a:latin typeface="Times New Roman"/>
                <a:ea typeface="Times New Roman"/>
                <a:cs typeface="Times New Roman"/>
                <a:sym typeface="Times New Roman"/>
              </a:rPr>
              <a:t>STEP 4: SEE RECOMMENDATIONS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grpSp>
        <p:nvGrpSpPr>
          <p:cNvPr id="247" name="Google Shape;247;p23"/>
          <p:cNvGrpSpPr/>
          <p:nvPr/>
        </p:nvGrpSpPr>
        <p:grpSpPr>
          <a:xfrm>
            <a:off x="2873368" y="944106"/>
            <a:ext cx="3166705" cy="3786218"/>
            <a:chOff x="2256567" y="677103"/>
            <a:chExt cx="4036590" cy="3713071"/>
          </a:xfrm>
        </p:grpSpPr>
        <p:sp>
          <p:nvSpPr>
            <p:cNvPr id="248" name="Google Shape;248;p23"/>
            <p:cNvSpPr/>
            <p:nvPr/>
          </p:nvSpPr>
          <p:spPr>
            <a:xfrm rot="-6596588">
              <a:off x="3726388" y="3510395"/>
              <a:ext cx="771357" cy="77135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6599386">
              <a:off x="2318596" y="1407533"/>
              <a:ext cx="440541" cy="440541"/>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rot="-6598839">
              <a:off x="2887641" y="2346984"/>
              <a:ext cx="1199287" cy="119928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rot="-6598620">
              <a:off x="4374916" y="913763"/>
              <a:ext cx="1681581" cy="1681581"/>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6597866">
              <a:off x="2661829" y="2208216"/>
              <a:ext cx="629106" cy="629106"/>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rot="-6597701">
              <a:off x="3267625" y="1113818"/>
              <a:ext cx="274172" cy="27417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3"/>
          <p:cNvGrpSpPr/>
          <p:nvPr/>
        </p:nvGrpSpPr>
        <p:grpSpPr>
          <a:xfrm>
            <a:off x="3156919" y="1295591"/>
            <a:ext cx="2440200" cy="2440200"/>
            <a:chOff x="4447194" y="1815766"/>
            <a:chExt cx="2440200" cy="2440200"/>
          </a:xfrm>
        </p:grpSpPr>
        <p:sp>
          <p:nvSpPr>
            <p:cNvPr id="255" name="Google Shape;255;p23"/>
            <p:cNvSpPr/>
            <p:nvPr/>
          </p:nvSpPr>
          <p:spPr>
            <a:xfrm>
              <a:off x="4447194" y="1815766"/>
              <a:ext cx="2440200" cy="2440200"/>
            </a:xfrm>
            <a:prstGeom prst="ellipse">
              <a:avLst/>
            </a:prstGeom>
            <a:solidFill>
              <a:srgbClr val="551561"/>
            </a:solidFill>
            <a:ln cap="flat" cmpd="sng" w="9525">
              <a:solidFill>
                <a:schemeClr val="accent1"/>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txBox="1"/>
            <p:nvPr/>
          </p:nvSpPr>
          <p:spPr>
            <a:xfrm>
              <a:off x="4735950" y="2241225"/>
              <a:ext cx="1862700" cy="16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Times New Roman"/>
                  <a:ea typeface="Times New Roman"/>
                  <a:cs typeface="Times New Roman"/>
                  <a:sym typeface="Times New Roman"/>
                </a:rPr>
                <a:t>AFTER ATTEMPTING THE QUIZ CHECK YOUR RESULT i.e WHETHER YOU ARE DEPRESSED OR NOT. IF OUR APP PREDICT THAT YOU ARE DEPRESSED THEN MOVE TO STEP 4</a:t>
              </a:r>
              <a:endParaRPr sz="1300">
                <a:solidFill>
                  <a:srgbClr val="FFFFFF"/>
                </a:solidFill>
                <a:latin typeface="Times New Roman"/>
                <a:ea typeface="Times New Roman"/>
                <a:cs typeface="Times New Roman"/>
                <a:sym typeface="Times New Roman"/>
              </a:endParaRPr>
            </a:p>
          </p:txBody>
        </p:sp>
      </p:grpSp>
      <p:sp>
        <p:nvSpPr>
          <p:cNvPr id="257" name="Google Shape;257;p23"/>
          <p:cNvSpPr/>
          <p:nvPr/>
        </p:nvSpPr>
        <p:spPr>
          <a:xfrm>
            <a:off x="5900000" y="1433325"/>
            <a:ext cx="1022700" cy="1236300"/>
          </a:xfrm>
          <a:prstGeom prst="round1Rect">
            <a:avLst>
              <a:gd fmla="val 1744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030225" y="1433325"/>
            <a:ext cx="1003200" cy="1236300"/>
          </a:xfrm>
          <a:prstGeom prst="round2SameRect">
            <a:avLst>
              <a:gd fmla="val 18098"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8140950" y="1439600"/>
            <a:ext cx="1003200" cy="1236300"/>
          </a:xfrm>
          <a:prstGeom prst="round1Rect">
            <a:avLst>
              <a:gd fmla="val 1744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3"/>
          <p:cNvGrpSpPr/>
          <p:nvPr/>
        </p:nvGrpSpPr>
        <p:grpSpPr>
          <a:xfrm>
            <a:off x="6875818" y="2006246"/>
            <a:ext cx="260366" cy="260366"/>
            <a:chOff x="3157188" y="909150"/>
            <a:chExt cx="470400" cy="470400"/>
          </a:xfrm>
        </p:grpSpPr>
        <p:sp>
          <p:nvSpPr>
            <p:cNvPr id="261" name="Google Shape;261;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3"/>
          <p:cNvGrpSpPr/>
          <p:nvPr/>
        </p:nvGrpSpPr>
        <p:grpSpPr>
          <a:xfrm>
            <a:off x="7979877" y="2006246"/>
            <a:ext cx="260366" cy="260366"/>
            <a:chOff x="3157188" y="909150"/>
            <a:chExt cx="470400" cy="470400"/>
          </a:xfrm>
        </p:grpSpPr>
        <p:sp>
          <p:nvSpPr>
            <p:cNvPr id="264" name="Google Shape;264;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3"/>
          <p:cNvGrpSpPr/>
          <p:nvPr/>
        </p:nvGrpSpPr>
        <p:grpSpPr>
          <a:xfrm>
            <a:off x="5940102" y="2783179"/>
            <a:ext cx="3201738" cy="1085408"/>
            <a:chOff x="1660800" y="2723938"/>
            <a:chExt cx="5822400" cy="1248600"/>
          </a:xfrm>
        </p:grpSpPr>
        <p:sp>
          <p:nvSpPr>
            <p:cNvPr id="267" name="Google Shape;267;p23"/>
            <p:cNvSpPr/>
            <p:nvPr/>
          </p:nvSpPr>
          <p:spPr>
            <a:xfrm rot="10800000">
              <a:off x="1660800" y="2723938"/>
              <a:ext cx="5822400" cy="1248600"/>
            </a:xfrm>
            <a:prstGeom prst="round2SameRect">
              <a:avLst>
                <a:gd fmla="val 18098" name="adj1"/>
                <a:gd fmla="val 0" name="adj2"/>
              </a:avLst>
            </a:prstGeom>
            <a:solidFill>
              <a:srgbClr val="351C75"/>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nvSpPr>
          <p:spPr>
            <a:xfrm>
              <a:off x="1997858" y="2866739"/>
              <a:ext cx="5115000" cy="963000"/>
            </a:xfrm>
            <a:prstGeom prst="rect">
              <a:avLst/>
            </a:prstGeom>
            <a:solidFill>
              <a:srgbClr val="351C75"/>
            </a:solid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CHECK THE RECOMMENDATIONS PROVIDED BY APP. IT WILL HELP YOU TO RECOVER FROM MENTAL TRAUMA </a:t>
              </a:r>
              <a:endParaRPr sz="1100">
                <a:solidFill>
                  <a:srgbClr val="FFFFFF"/>
                </a:solidFill>
                <a:latin typeface="Roboto"/>
                <a:ea typeface="Roboto"/>
                <a:cs typeface="Roboto"/>
                <a:sym typeface="Roboto"/>
              </a:endParaRPr>
            </a:p>
          </p:txBody>
        </p:sp>
      </p:grpSp>
      <p:sp>
        <p:nvSpPr>
          <p:cNvPr id="269" name="Google Shape;269;p23"/>
          <p:cNvSpPr txBox="1"/>
          <p:nvPr/>
        </p:nvSpPr>
        <p:spPr>
          <a:xfrm>
            <a:off x="6008950" y="1534200"/>
            <a:ext cx="781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70" name="Google Shape;270;p23"/>
          <p:cNvPicPr preferRelativeResize="0"/>
          <p:nvPr/>
        </p:nvPicPr>
        <p:blipFill>
          <a:blip r:embed="rId4">
            <a:alphaModFix/>
          </a:blip>
          <a:stretch>
            <a:fillRect/>
          </a:stretch>
        </p:blipFill>
        <p:spPr>
          <a:xfrm>
            <a:off x="5900000" y="1433325"/>
            <a:ext cx="1065776" cy="1236300"/>
          </a:xfrm>
          <a:prstGeom prst="rect">
            <a:avLst/>
          </a:prstGeom>
          <a:noFill/>
          <a:ln>
            <a:noFill/>
          </a:ln>
        </p:spPr>
      </p:pic>
      <p:pic>
        <p:nvPicPr>
          <p:cNvPr id="271" name="Google Shape;271;p23"/>
          <p:cNvPicPr preferRelativeResize="0"/>
          <p:nvPr/>
        </p:nvPicPr>
        <p:blipFill>
          <a:blip r:embed="rId5">
            <a:alphaModFix/>
          </a:blip>
          <a:stretch>
            <a:fillRect/>
          </a:stretch>
        </p:blipFill>
        <p:spPr>
          <a:xfrm>
            <a:off x="7030225" y="1435200"/>
            <a:ext cx="1022700" cy="1212826"/>
          </a:xfrm>
          <a:prstGeom prst="rect">
            <a:avLst/>
          </a:prstGeom>
          <a:noFill/>
          <a:ln>
            <a:noFill/>
          </a:ln>
        </p:spPr>
      </p:pic>
      <p:pic>
        <p:nvPicPr>
          <p:cNvPr id="272" name="Google Shape;272;p23"/>
          <p:cNvPicPr preferRelativeResize="0"/>
          <p:nvPr/>
        </p:nvPicPr>
        <p:blipFill>
          <a:blip r:embed="rId6">
            <a:alphaModFix/>
          </a:blip>
          <a:stretch>
            <a:fillRect/>
          </a:stretch>
        </p:blipFill>
        <p:spPr>
          <a:xfrm>
            <a:off x="8160450" y="1486825"/>
            <a:ext cx="992175" cy="1141850"/>
          </a:xfrm>
          <a:prstGeom prst="rect">
            <a:avLst/>
          </a:prstGeom>
          <a:noFill/>
          <a:ln>
            <a:noFill/>
          </a:ln>
        </p:spPr>
      </p:pic>
      <p:sp>
        <p:nvSpPr>
          <p:cNvPr id="273" name="Google Shape;273;p23"/>
          <p:cNvSpPr txBox="1"/>
          <p:nvPr/>
        </p:nvSpPr>
        <p:spPr>
          <a:xfrm>
            <a:off x="5822350" y="848700"/>
            <a:ext cx="3319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acifico"/>
                <a:ea typeface="Pacifico"/>
                <a:cs typeface="Pacifico"/>
                <a:sym typeface="Pacifico"/>
              </a:rPr>
              <a:t>MUSIC      BOOKS    MOVIES</a:t>
            </a:r>
            <a:endParaRPr sz="1600">
              <a:latin typeface="Pacifico"/>
              <a:ea typeface="Pacifico"/>
              <a:cs typeface="Pacifico"/>
              <a:sym typeface="Pacific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77" name="Shape 277"/>
        <p:cNvGrpSpPr/>
        <p:nvPr/>
      </p:nvGrpSpPr>
      <p:grpSpPr>
        <a:xfrm>
          <a:off x="0" y="0"/>
          <a:ext cx="0" cy="0"/>
          <a:chOff x="0" y="0"/>
          <a:chExt cx="0" cy="0"/>
        </a:xfrm>
      </p:grpSpPr>
      <p:grpSp>
        <p:nvGrpSpPr>
          <p:cNvPr id="278" name="Google Shape;278;p24"/>
          <p:cNvGrpSpPr/>
          <p:nvPr/>
        </p:nvGrpSpPr>
        <p:grpSpPr>
          <a:xfrm>
            <a:off x="514350" y="1978913"/>
            <a:ext cx="2379512" cy="1289700"/>
            <a:chOff x="896125" y="2003100"/>
            <a:chExt cx="2379512" cy="1289700"/>
          </a:xfrm>
        </p:grpSpPr>
        <p:sp>
          <p:nvSpPr>
            <p:cNvPr id="279" name="Google Shape;279;p24"/>
            <p:cNvSpPr txBox="1"/>
            <p:nvPr/>
          </p:nvSpPr>
          <p:spPr>
            <a:xfrm>
              <a:off x="896125" y="2003100"/>
              <a:ext cx="19656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3"/>
                  </a:solidFill>
                  <a:latin typeface="Playfair Display"/>
                  <a:ea typeface="Playfair Display"/>
                  <a:cs typeface="Playfair Display"/>
                  <a:sym typeface="Playfair Display"/>
                </a:rPr>
                <a:t>PREDICTION OF OTHER MENTAL DISORDERS</a:t>
              </a:r>
              <a:r>
                <a:rPr b="1" lang="en">
                  <a:solidFill>
                    <a:schemeClr val="accent3"/>
                  </a:solidFill>
                  <a:latin typeface="Roboto"/>
                  <a:ea typeface="Roboto"/>
                  <a:cs typeface="Roboto"/>
                  <a:sym typeface="Roboto"/>
                </a:rPr>
                <a:t>    </a:t>
              </a:r>
              <a:endParaRPr b="1" sz="1000">
                <a:solidFill>
                  <a:schemeClr val="accent3"/>
                </a:solidFill>
                <a:latin typeface="Roboto"/>
                <a:ea typeface="Roboto"/>
                <a:cs typeface="Roboto"/>
                <a:sym typeface="Roboto"/>
              </a:endParaRPr>
            </a:p>
          </p:txBody>
        </p:sp>
        <p:cxnSp>
          <p:nvCxnSpPr>
            <p:cNvPr id="280" name="Google Shape;280;p24"/>
            <p:cNvCxnSpPr/>
            <p:nvPr/>
          </p:nvCxnSpPr>
          <p:spPr>
            <a:xfrm rot="10800000">
              <a:off x="2642038" y="2647950"/>
              <a:ext cx="633600" cy="0"/>
            </a:xfrm>
            <a:prstGeom prst="straightConnector1">
              <a:avLst/>
            </a:prstGeom>
            <a:noFill/>
            <a:ln cap="flat" cmpd="sng" w="9525">
              <a:solidFill>
                <a:srgbClr val="307BF3"/>
              </a:solidFill>
              <a:prstDash val="solid"/>
              <a:round/>
              <a:headEnd len="sm" w="sm" type="none"/>
              <a:tailEnd len="med" w="med" type="oval"/>
            </a:ln>
          </p:spPr>
        </p:cxnSp>
      </p:grpSp>
      <p:grpSp>
        <p:nvGrpSpPr>
          <p:cNvPr id="281" name="Google Shape;281;p24"/>
          <p:cNvGrpSpPr/>
          <p:nvPr/>
        </p:nvGrpSpPr>
        <p:grpSpPr>
          <a:xfrm>
            <a:off x="5209838" y="1060350"/>
            <a:ext cx="3610650" cy="1289700"/>
            <a:chOff x="5209838" y="1060350"/>
            <a:chExt cx="3610650" cy="1289700"/>
          </a:xfrm>
        </p:grpSpPr>
        <p:sp>
          <p:nvSpPr>
            <p:cNvPr id="282" name="Google Shape;282;p24"/>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2000">
                  <a:solidFill>
                    <a:schemeClr val="accent3"/>
                  </a:solidFill>
                  <a:latin typeface="Playfair Display"/>
                  <a:ea typeface="Playfair Display"/>
                  <a:cs typeface="Playfair Display"/>
                  <a:sym typeface="Playfair Display"/>
                </a:rPr>
                <a:t>SPEECH RECOGNITION</a:t>
              </a:r>
              <a:endParaRPr b="1" sz="1600">
                <a:solidFill>
                  <a:schemeClr val="accent3"/>
                </a:solidFill>
                <a:latin typeface="Playfair Display"/>
                <a:ea typeface="Playfair Display"/>
                <a:cs typeface="Playfair Display"/>
                <a:sym typeface="Playfair Display"/>
              </a:endParaRPr>
            </a:p>
          </p:txBody>
        </p:sp>
        <p:cxnSp>
          <p:nvCxnSpPr>
            <p:cNvPr id="283" name="Google Shape;283;p24"/>
            <p:cNvCxnSpPr/>
            <p:nvPr/>
          </p:nvCxnSpPr>
          <p:spPr>
            <a:xfrm>
              <a:off x="5209838" y="1705200"/>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284" name="Google Shape;284;p24"/>
          <p:cNvGrpSpPr/>
          <p:nvPr/>
        </p:nvGrpSpPr>
        <p:grpSpPr>
          <a:xfrm>
            <a:off x="5209838" y="2844875"/>
            <a:ext cx="3610650" cy="1289700"/>
            <a:chOff x="5209838" y="2844875"/>
            <a:chExt cx="3610650" cy="1289700"/>
          </a:xfrm>
        </p:grpSpPr>
        <p:sp>
          <p:nvSpPr>
            <p:cNvPr id="285" name="Google Shape;285;p24"/>
            <p:cNvSpPr txBox="1"/>
            <p:nvPr/>
          </p:nvSpPr>
          <p:spPr>
            <a:xfrm>
              <a:off x="6696488" y="284487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2000">
                  <a:solidFill>
                    <a:schemeClr val="accent3"/>
                  </a:solidFill>
                  <a:latin typeface="Playfair Display"/>
                  <a:ea typeface="Playfair Display"/>
                  <a:cs typeface="Playfair Display"/>
                  <a:sym typeface="Playfair Display"/>
                </a:rPr>
                <a:t> ONLINE THERAPY</a:t>
              </a:r>
              <a:endParaRPr b="1" sz="1600">
                <a:solidFill>
                  <a:schemeClr val="accent3"/>
                </a:solidFill>
                <a:latin typeface="Playfair Display"/>
                <a:ea typeface="Playfair Display"/>
                <a:cs typeface="Playfair Display"/>
                <a:sym typeface="Playfair Display"/>
              </a:endParaRPr>
            </a:p>
          </p:txBody>
        </p:sp>
        <p:cxnSp>
          <p:nvCxnSpPr>
            <p:cNvPr id="286" name="Google Shape;286;p24"/>
            <p:cNvCxnSpPr/>
            <p:nvPr/>
          </p:nvCxnSpPr>
          <p:spPr>
            <a:xfrm>
              <a:off x="5209838" y="3648300"/>
              <a:ext cx="1286700" cy="0"/>
            </a:xfrm>
            <a:prstGeom prst="straightConnector1">
              <a:avLst/>
            </a:prstGeom>
            <a:noFill/>
            <a:ln cap="flat" cmpd="sng" w="9525">
              <a:solidFill>
                <a:srgbClr val="0D5DDF"/>
              </a:solidFill>
              <a:prstDash val="solid"/>
              <a:round/>
              <a:headEnd len="sm" w="sm" type="none"/>
              <a:tailEnd len="med" w="med" type="oval"/>
            </a:ln>
          </p:spPr>
        </p:cxnSp>
      </p:grpSp>
      <p:grpSp>
        <p:nvGrpSpPr>
          <p:cNvPr id="287" name="Google Shape;287;p24"/>
          <p:cNvGrpSpPr/>
          <p:nvPr/>
        </p:nvGrpSpPr>
        <p:grpSpPr>
          <a:xfrm>
            <a:off x="2662213" y="728463"/>
            <a:ext cx="3814835" cy="3790597"/>
            <a:chOff x="2662213" y="676344"/>
            <a:chExt cx="3814835" cy="3790597"/>
          </a:xfrm>
        </p:grpSpPr>
        <p:sp>
          <p:nvSpPr>
            <p:cNvPr id="288" name="Google Shape;288;p24"/>
            <p:cNvSpPr/>
            <p:nvPr/>
          </p:nvSpPr>
          <p:spPr>
            <a:xfrm rot="3600185">
              <a:off x="3169983" y="1184511"/>
              <a:ext cx="2774659" cy="2774659"/>
            </a:xfrm>
            <a:prstGeom prst="blockArc">
              <a:avLst>
                <a:gd fmla="val 12622480" name="adj1"/>
                <a:gd fmla="val 19781569" name="adj2"/>
                <a:gd fmla="val 20773" name="adj3"/>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rot="10800000">
              <a:off x="3183490" y="1163229"/>
              <a:ext cx="2774700" cy="2774700"/>
            </a:xfrm>
            <a:prstGeom prst="blockArc">
              <a:avLst>
                <a:gd fmla="val 12622480" name="adj1"/>
                <a:gd fmla="val 19662822" name="adj2"/>
                <a:gd fmla="val 20729" name="adj3"/>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rot="-3600185">
              <a:off x="3194618" y="1184114"/>
              <a:ext cx="2774659" cy="2774659"/>
            </a:xfrm>
            <a:prstGeom prst="blockArc">
              <a:avLst>
                <a:gd fmla="val 12622480" name="adj1"/>
                <a:gd fmla="val 19703271" name="adj2"/>
                <a:gd fmla="val 20851" name="adj3"/>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rot="-7200165">
              <a:off x="3337679" y="2826785"/>
              <a:ext cx="585011" cy="585536"/>
              <a:chOff x="1967628" y="812211"/>
              <a:chExt cx="588000" cy="588000"/>
            </a:xfrm>
          </p:grpSpPr>
          <p:sp>
            <p:nvSpPr>
              <p:cNvPr id="292" name="Google Shape;292;p24"/>
              <p:cNvSpPr/>
              <p:nvPr/>
            </p:nvSpPr>
            <p:spPr>
              <a:xfrm rot="39023">
                <a:off x="1970909" y="815492"/>
                <a:ext cx="581437" cy="581437"/>
              </a:xfrm>
              <a:prstGeom prst="pie">
                <a:avLst>
                  <a:gd fmla="val 6190354" name="adj1"/>
                  <a:gd fmla="val 14996165" name="adj2"/>
                </a:avLst>
              </a:prstGeom>
              <a:solidFill>
                <a:srgbClr val="307BF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rot="10800000">
                <a:off x="1970875" y="815525"/>
                <a:ext cx="581400" cy="581400"/>
              </a:xfrm>
              <a:prstGeom prst="pie">
                <a:avLst>
                  <a:gd fmla="val 4028252" name="adj1"/>
                  <a:gd fmla="val 17183677"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4"/>
            <p:cNvGrpSpPr/>
            <p:nvPr/>
          </p:nvGrpSpPr>
          <p:grpSpPr>
            <a:xfrm>
              <a:off x="4264097" y="1180331"/>
              <a:ext cx="585001" cy="585530"/>
              <a:chOff x="1970048" y="811613"/>
              <a:chExt cx="588000" cy="588000"/>
            </a:xfrm>
          </p:grpSpPr>
          <p:sp>
            <p:nvSpPr>
              <p:cNvPr id="295" name="Google Shape;295;p24"/>
              <p:cNvSpPr/>
              <p:nvPr/>
            </p:nvSpPr>
            <p:spPr>
              <a:xfrm rot="39023">
                <a:off x="1973329" y="814894"/>
                <a:ext cx="581437" cy="581437"/>
              </a:xfrm>
              <a:prstGeom prst="pie">
                <a:avLst>
                  <a:gd fmla="val 6190354" name="adj1"/>
                  <a:gd fmla="val 14996165" name="adj2"/>
                </a:avLst>
              </a:prstGeom>
              <a:solidFill>
                <a:srgbClr val="0944A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10800000">
                <a:off x="1973295" y="814927"/>
                <a:ext cx="581400" cy="581400"/>
              </a:xfrm>
              <a:prstGeom prst="pie">
                <a:avLst>
                  <a:gd fmla="val 4028252" name="adj1"/>
                  <a:gd fmla="val 17183677"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4"/>
            <p:cNvGrpSpPr/>
            <p:nvPr/>
          </p:nvGrpSpPr>
          <p:grpSpPr>
            <a:xfrm rot="7200165">
              <a:off x="5229930" y="2804716"/>
              <a:ext cx="585011" cy="585536"/>
              <a:chOff x="1977085" y="811649"/>
              <a:chExt cx="588000" cy="588000"/>
            </a:xfrm>
          </p:grpSpPr>
          <p:sp>
            <p:nvSpPr>
              <p:cNvPr id="298" name="Google Shape;298;p24"/>
              <p:cNvSpPr/>
              <p:nvPr/>
            </p:nvSpPr>
            <p:spPr>
              <a:xfrm rot="39023">
                <a:off x="1980366" y="814930"/>
                <a:ext cx="581437" cy="581437"/>
              </a:xfrm>
              <a:prstGeom prst="pie">
                <a:avLst>
                  <a:gd fmla="val 6190354" name="adj1"/>
                  <a:gd fmla="val 14996165" name="adj2"/>
                </a:avLst>
              </a:prstGeom>
              <a:solidFill>
                <a:srgbClr val="0D5DD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rot="10800000">
                <a:off x="1980332" y="814963"/>
                <a:ext cx="581400" cy="581400"/>
              </a:xfrm>
              <a:prstGeom prst="pie">
                <a:avLst>
                  <a:gd fmla="val 4028252" name="adj1"/>
                  <a:gd fmla="val 17183677"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4"/>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301" name="Google Shape;301;p24"/>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302" name="Google Shape;302;p24"/>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
        <p:nvSpPr>
          <p:cNvPr id="303" name="Google Shape;303;p24"/>
          <p:cNvSpPr/>
          <p:nvPr/>
        </p:nvSpPr>
        <p:spPr>
          <a:xfrm>
            <a:off x="30975" y="30975"/>
            <a:ext cx="4895700" cy="697500"/>
          </a:xfrm>
          <a:prstGeom prst="chevron">
            <a:avLst>
              <a:gd fmla="val 50000"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txBox="1"/>
          <p:nvPr/>
        </p:nvSpPr>
        <p:spPr>
          <a:xfrm>
            <a:off x="30900" y="30975"/>
            <a:ext cx="48957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00"/>
                </a:solidFill>
                <a:latin typeface="Roboto"/>
                <a:ea typeface="Roboto"/>
                <a:cs typeface="Roboto"/>
                <a:sym typeface="Roboto"/>
              </a:rPr>
              <a:t>        </a:t>
            </a:r>
            <a:r>
              <a:rPr lang="en" sz="3200">
                <a:solidFill>
                  <a:srgbClr val="FFFF00"/>
                </a:solidFill>
                <a:latin typeface="Playfair Display"/>
                <a:ea typeface="Playfair Display"/>
                <a:cs typeface="Playfair Display"/>
                <a:sym typeface="Playfair Display"/>
              </a:rPr>
              <a:t>FUTURE SCOPE</a:t>
            </a:r>
            <a:endParaRPr sz="3200">
              <a:solidFill>
                <a:srgbClr val="FFFF00"/>
              </a:solidFill>
              <a:latin typeface="Playfair Display"/>
              <a:ea typeface="Playfair Display"/>
              <a:cs typeface="Playfair Display"/>
              <a:sym typeface="Playfair Display"/>
            </a:endParaRPr>
          </a:p>
        </p:txBody>
      </p:sp>
      <p:pic>
        <p:nvPicPr>
          <p:cNvPr id="305" name="Google Shape;305;p24"/>
          <p:cNvPicPr preferRelativeResize="0"/>
          <p:nvPr/>
        </p:nvPicPr>
        <p:blipFill>
          <a:blip r:embed="rId3">
            <a:alphaModFix/>
          </a:blip>
          <a:stretch>
            <a:fillRect/>
          </a:stretch>
        </p:blipFill>
        <p:spPr>
          <a:xfrm>
            <a:off x="5711550" y="0"/>
            <a:ext cx="3019977" cy="935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09" name="Shape 309"/>
        <p:cNvGrpSpPr/>
        <p:nvPr/>
      </p:nvGrpSpPr>
      <p:grpSpPr>
        <a:xfrm>
          <a:off x="0" y="0"/>
          <a:ext cx="0" cy="0"/>
          <a:chOff x="0" y="0"/>
          <a:chExt cx="0" cy="0"/>
        </a:xfrm>
      </p:grpSpPr>
      <p:grpSp>
        <p:nvGrpSpPr>
          <p:cNvPr id="310" name="Google Shape;310;p25"/>
          <p:cNvGrpSpPr/>
          <p:nvPr/>
        </p:nvGrpSpPr>
        <p:grpSpPr>
          <a:xfrm>
            <a:off x="314613" y="933075"/>
            <a:ext cx="2486829" cy="3711155"/>
            <a:chOff x="1118224" y="283725"/>
            <a:chExt cx="2090826" cy="4076400"/>
          </a:xfrm>
        </p:grpSpPr>
        <p:sp>
          <p:nvSpPr>
            <p:cNvPr id="311" name="Google Shape;311;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1118234" y="283726"/>
              <a:ext cx="2030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u="sng">
                  <a:solidFill>
                    <a:srgbClr val="20124D"/>
                  </a:solidFill>
                  <a:latin typeface="Trebuchet MS"/>
                  <a:ea typeface="Trebuchet MS"/>
                  <a:cs typeface="Trebuchet MS"/>
                  <a:sym typeface="Trebuchet MS"/>
                </a:rPr>
                <a:t>SPEECH RECOGNITION </a:t>
              </a:r>
              <a:endParaRPr b="1" i="1" sz="1200" u="sng">
                <a:solidFill>
                  <a:srgbClr val="20124D"/>
                </a:solidFill>
                <a:latin typeface="Trebuchet MS"/>
                <a:ea typeface="Trebuchet MS"/>
                <a:cs typeface="Trebuchet MS"/>
                <a:sym typeface="Trebuchet MS"/>
              </a:endParaRPr>
            </a:p>
          </p:txBody>
        </p:sp>
        <p:sp>
          <p:nvSpPr>
            <p:cNvPr id="314" name="Google Shape;314;p25"/>
            <p:cNvSpPr/>
            <p:nvPr/>
          </p:nvSpPr>
          <p:spPr>
            <a:xfrm>
              <a:off x="1118360" y="767688"/>
              <a:ext cx="2030400" cy="20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We can add speech recognition to the application which will increase ease to use the app.</a:t>
              </a:r>
              <a:endParaRPr b="1" sz="900">
                <a:latin typeface="Verdana"/>
                <a:ea typeface="Verdana"/>
                <a:cs typeface="Verdana"/>
                <a:sym typeface="Verdana"/>
              </a:endParaRPr>
            </a:p>
            <a:p>
              <a:pPr indent="0" lvl="0" marL="0" rtl="0" algn="l">
                <a:lnSpc>
                  <a:spcPct val="115000"/>
                </a:lnSpc>
                <a:spcBef>
                  <a:spcPts val="0"/>
                </a:spcBef>
                <a:spcAft>
                  <a:spcPts val="0"/>
                </a:spcAft>
                <a:buNone/>
              </a:pPr>
              <a:r>
                <a:t/>
              </a:r>
              <a:endParaRPr b="1" sz="900">
                <a:latin typeface="Verdana"/>
                <a:ea typeface="Verdana"/>
                <a:cs typeface="Verdana"/>
                <a:sym typeface="Verdana"/>
              </a:endParaRPr>
            </a:p>
            <a:p>
              <a:pPr indent="0" lvl="0" marL="0" rtl="0" algn="l">
                <a:lnSpc>
                  <a:spcPct val="115000"/>
                </a:lnSpc>
                <a:spcBef>
                  <a:spcPts val="0"/>
                </a:spcBef>
                <a:spcAft>
                  <a:spcPts val="0"/>
                </a:spcAft>
                <a:buNone/>
              </a:pPr>
              <a:r>
                <a:rPr b="1" lang="en" sz="900">
                  <a:latin typeface="Verdana"/>
                  <a:ea typeface="Verdana"/>
                  <a:cs typeface="Verdana"/>
                  <a:sym typeface="Verdana"/>
                </a:rPr>
                <a:t>2. </a:t>
              </a:r>
              <a:r>
                <a:rPr b="1" lang="en" sz="900">
                  <a:solidFill>
                    <a:srgbClr val="1155CC"/>
                  </a:solidFill>
                  <a:latin typeface="Verdana"/>
                  <a:ea typeface="Verdana"/>
                  <a:cs typeface="Verdana"/>
                  <a:sym typeface="Verdana"/>
                </a:rPr>
                <a:t>Speech recognition</a:t>
              </a:r>
              <a:r>
                <a:rPr b="1" lang="en" sz="900">
                  <a:latin typeface="Verdana"/>
                  <a:ea typeface="Verdana"/>
                  <a:cs typeface="Verdana"/>
                  <a:sym typeface="Verdana"/>
                </a:rPr>
                <a:t> will make this app a worldwide platform and can help everyone.</a:t>
              </a:r>
              <a:endParaRPr b="1" sz="900">
                <a:latin typeface="Verdana"/>
                <a:ea typeface="Verdana"/>
                <a:cs typeface="Verdana"/>
                <a:sym typeface="Verdana"/>
              </a:endParaRPr>
            </a:p>
          </p:txBody>
        </p:sp>
        <p:sp>
          <p:nvSpPr>
            <p:cNvPr id="315" name="Google Shape;315;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5"/>
          <p:cNvGrpSpPr/>
          <p:nvPr/>
        </p:nvGrpSpPr>
        <p:grpSpPr>
          <a:xfrm>
            <a:off x="3323419" y="933075"/>
            <a:ext cx="2486829" cy="3711155"/>
            <a:chOff x="1118224" y="283725"/>
            <a:chExt cx="2090826" cy="4076400"/>
          </a:xfrm>
        </p:grpSpPr>
        <p:sp>
          <p:nvSpPr>
            <p:cNvPr id="317" name="Google Shape;317;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1118313" y="341749"/>
              <a:ext cx="20304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u="sng">
                  <a:solidFill>
                    <a:srgbClr val="351C75"/>
                  </a:solidFill>
                  <a:latin typeface="Trebuchet MS"/>
                  <a:ea typeface="Trebuchet MS"/>
                  <a:cs typeface="Trebuchet MS"/>
                  <a:sym typeface="Trebuchet MS"/>
                </a:rPr>
                <a:t>ANOTHER MENTAL DISORDER</a:t>
              </a:r>
              <a:endParaRPr b="1" i="1" sz="1200" u="sng">
                <a:solidFill>
                  <a:srgbClr val="351C75"/>
                </a:solidFill>
                <a:latin typeface="Trebuchet MS"/>
                <a:ea typeface="Trebuchet MS"/>
                <a:cs typeface="Trebuchet MS"/>
                <a:sym typeface="Trebuchet MS"/>
              </a:endParaRPr>
            </a:p>
          </p:txBody>
        </p:sp>
        <p:sp>
          <p:nvSpPr>
            <p:cNvPr id="320" name="Google Shape;320;p25"/>
            <p:cNvSpPr/>
            <p:nvPr/>
          </p:nvSpPr>
          <p:spPr>
            <a:xfrm>
              <a:off x="1123442" y="642880"/>
              <a:ext cx="2025300" cy="21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Currently our app “</a:t>
              </a:r>
              <a:r>
                <a:rPr b="1" lang="en" sz="900">
                  <a:solidFill>
                    <a:srgbClr val="38761D"/>
                  </a:solidFill>
                  <a:latin typeface="Verdana"/>
                  <a:ea typeface="Verdana"/>
                  <a:cs typeface="Verdana"/>
                  <a:sym typeface="Verdana"/>
                </a:rPr>
                <a:t>sahayak</a:t>
              </a:r>
              <a:r>
                <a:rPr b="1" lang="en" sz="900">
                  <a:latin typeface="Verdana"/>
                  <a:ea typeface="Verdana"/>
                  <a:cs typeface="Verdana"/>
                  <a:sym typeface="Verdana"/>
                </a:rPr>
                <a:t>” detects that a person is suffering from mental trauma/ depression but in future we can add various mental disorders such as anxiety disorder, bipolar disorder, mood disorder, personality disorder and post traumatic stress disorder you can check yourself by attempting the quiz and we will provide solution of your problem.</a:t>
              </a:r>
              <a:endParaRPr sz="700">
                <a:solidFill>
                  <a:srgbClr val="B61249"/>
                </a:solidFill>
                <a:latin typeface="Roboto"/>
                <a:ea typeface="Roboto"/>
                <a:cs typeface="Roboto"/>
                <a:sym typeface="Roboto"/>
              </a:endParaRPr>
            </a:p>
          </p:txBody>
        </p:sp>
        <p:sp>
          <p:nvSpPr>
            <p:cNvPr id="321" name="Google Shape;321;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5"/>
          <p:cNvGrpSpPr/>
          <p:nvPr/>
        </p:nvGrpSpPr>
        <p:grpSpPr>
          <a:xfrm>
            <a:off x="6332225" y="933075"/>
            <a:ext cx="2486829" cy="3711155"/>
            <a:chOff x="1118224" y="283725"/>
            <a:chExt cx="2090826" cy="4076400"/>
          </a:xfrm>
        </p:grpSpPr>
        <p:sp>
          <p:nvSpPr>
            <p:cNvPr id="323" name="Google Shape;323;p25"/>
            <p:cNvSpPr/>
            <p:nvPr/>
          </p:nvSpPr>
          <p:spPr>
            <a:xfrm>
              <a:off x="1178650" y="283725"/>
              <a:ext cx="2030400" cy="4076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1178779" y="341749"/>
              <a:ext cx="19374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51C75"/>
                  </a:solidFill>
                  <a:latin typeface="Trebuchet MS"/>
                  <a:ea typeface="Trebuchet MS"/>
                  <a:cs typeface="Trebuchet MS"/>
                  <a:sym typeface="Trebuchet MS"/>
                </a:rPr>
                <a:t>     </a:t>
              </a:r>
              <a:r>
                <a:rPr b="1" i="1" lang="en" sz="1200" u="sng">
                  <a:solidFill>
                    <a:srgbClr val="351C75"/>
                  </a:solidFill>
                  <a:latin typeface="Trebuchet MS"/>
                  <a:ea typeface="Trebuchet MS"/>
                  <a:cs typeface="Trebuchet MS"/>
                  <a:sym typeface="Trebuchet MS"/>
                </a:rPr>
                <a:t>ONLINE THERAPY</a:t>
              </a:r>
              <a:endParaRPr b="1" i="1" sz="1200" u="sng">
                <a:solidFill>
                  <a:srgbClr val="351C75"/>
                </a:solidFill>
                <a:latin typeface="Trebuchet MS"/>
                <a:ea typeface="Trebuchet MS"/>
                <a:cs typeface="Trebuchet MS"/>
                <a:sym typeface="Trebuchet MS"/>
              </a:endParaRPr>
            </a:p>
          </p:txBody>
        </p:sp>
        <p:sp>
          <p:nvSpPr>
            <p:cNvPr id="326" name="Google Shape;326;p25"/>
            <p:cNvSpPr/>
            <p:nvPr/>
          </p:nvSpPr>
          <p:spPr>
            <a:xfrm>
              <a:off x="1118224" y="620198"/>
              <a:ext cx="2090700" cy="22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Verdana"/>
                  <a:ea typeface="Verdana"/>
                  <a:cs typeface="Verdana"/>
                  <a:sym typeface="Verdana"/>
                </a:rPr>
                <a:t>1. In future we can add online counselling with famous mental health consultants so that the person who want to try therapy can directly take session on the app. We have already provided you online payment through bitcoins, so users can perform safe and secure bitcoin transition. This integration will also enhance the business. </a:t>
              </a:r>
              <a:endParaRPr b="1" sz="900">
                <a:latin typeface="Verdana"/>
                <a:ea typeface="Verdana"/>
                <a:cs typeface="Verdana"/>
                <a:sym typeface="Verdana"/>
              </a:endParaRPr>
            </a:p>
          </p:txBody>
        </p:sp>
        <p:sp>
          <p:nvSpPr>
            <p:cNvPr id="327" name="Google Shape;327;p2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 name="Google Shape;328;p25"/>
          <p:cNvPicPr preferRelativeResize="0"/>
          <p:nvPr/>
        </p:nvPicPr>
        <p:blipFill>
          <a:blip r:embed="rId3">
            <a:alphaModFix/>
          </a:blip>
          <a:stretch>
            <a:fillRect/>
          </a:stretch>
        </p:blipFill>
        <p:spPr>
          <a:xfrm>
            <a:off x="392475" y="3359438"/>
            <a:ext cx="2408976" cy="1284787"/>
          </a:xfrm>
          <a:prstGeom prst="rect">
            <a:avLst/>
          </a:prstGeom>
          <a:noFill/>
          <a:ln>
            <a:noFill/>
          </a:ln>
        </p:spPr>
      </p:pic>
      <p:pic>
        <p:nvPicPr>
          <p:cNvPr id="329" name="Google Shape;329;p25"/>
          <p:cNvPicPr preferRelativeResize="0"/>
          <p:nvPr/>
        </p:nvPicPr>
        <p:blipFill>
          <a:blip r:embed="rId4">
            <a:alphaModFix/>
          </a:blip>
          <a:stretch>
            <a:fillRect/>
          </a:stretch>
        </p:blipFill>
        <p:spPr>
          <a:xfrm>
            <a:off x="3518725" y="3449650"/>
            <a:ext cx="2113538" cy="1194575"/>
          </a:xfrm>
          <a:prstGeom prst="rect">
            <a:avLst/>
          </a:prstGeom>
          <a:noFill/>
          <a:ln>
            <a:noFill/>
          </a:ln>
        </p:spPr>
      </p:pic>
      <p:pic>
        <p:nvPicPr>
          <p:cNvPr id="330" name="Google Shape;330;p25"/>
          <p:cNvPicPr preferRelativeResize="0"/>
          <p:nvPr/>
        </p:nvPicPr>
        <p:blipFill>
          <a:blip r:embed="rId5">
            <a:alphaModFix/>
          </a:blip>
          <a:stretch>
            <a:fillRect/>
          </a:stretch>
        </p:blipFill>
        <p:spPr>
          <a:xfrm>
            <a:off x="6403550" y="3490975"/>
            <a:ext cx="1309325" cy="1153251"/>
          </a:xfrm>
          <a:prstGeom prst="rect">
            <a:avLst/>
          </a:prstGeom>
          <a:noFill/>
          <a:ln>
            <a:noFill/>
          </a:ln>
        </p:spPr>
      </p:pic>
      <p:pic>
        <p:nvPicPr>
          <p:cNvPr id="331" name="Google Shape;331;p25"/>
          <p:cNvPicPr preferRelativeResize="0"/>
          <p:nvPr/>
        </p:nvPicPr>
        <p:blipFill>
          <a:blip r:embed="rId6">
            <a:alphaModFix/>
          </a:blip>
          <a:stretch>
            <a:fillRect/>
          </a:stretch>
        </p:blipFill>
        <p:spPr>
          <a:xfrm>
            <a:off x="7756575" y="3449650"/>
            <a:ext cx="1062475" cy="1194575"/>
          </a:xfrm>
          <a:prstGeom prst="rect">
            <a:avLst/>
          </a:prstGeom>
          <a:noFill/>
          <a:ln>
            <a:noFill/>
          </a:ln>
        </p:spPr>
      </p:pic>
      <p:sp>
        <p:nvSpPr>
          <p:cNvPr id="332" name="Google Shape;332;p25"/>
          <p:cNvSpPr txBox="1"/>
          <p:nvPr/>
        </p:nvSpPr>
        <p:spPr>
          <a:xfrm>
            <a:off x="247875" y="51650"/>
            <a:ext cx="6703200" cy="8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351C75"/>
                </a:solidFill>
                <a:latin typeface="Merriweather"/>
                <a:ea typeface="Merriweather"/>
                <a:cs typeface="Merriweather"/>
                <a:sym typeface="Merriweather"/>
              </a:rPr>
              <a:t>FUTURE SCOPE OF</a:t>
            </a:r>
            <a:r>
              <a:rPr lang="en" sz="3000">
                <a:solidFill>
                  <a:srgbClr val="351C75"/>
                </a:solidFill>
                <a:latin typeface="Comic Sans MS"/>
                <a:ea typeface="Comic Sans MS"/>
                <a:cs typeface="Comic Sans MS"/>
                <a:sym typeface="Comic Sans MS"/>
              </a:rPr>
              <a:t> </a:t>
            </a:r>
            <a:r>
              <a:rPr lang="en" sz="3000">
                <a:solidFill>
                  <a:srgbClr val="351C75"/>
                </a:solidFill>
                <a:latin typeface="Pacifico"/>
                <a:ea typeface="Pacifico"/>
                <a:cs typeface="Pacifico"/>
                <a:sym typeface="Pacifico"/>
              </a:rPr>
              <a:t>“</a:t>
            </a:r>
            <a:r>
              <a:rPr lang="en" sz="3000">
                <a:solidFill>
                  <a:srgbClr val="38761D"/>
                </a:solidFill>
                <a:latin typeface="Pacifico"/>
                <a:ea typeface="Pacifico"/>
                <a:cs typeface="Pacifico"/>
                <a:sym typeface="Pacifico"/>
              </a:rPr>
              <a:t>SAHAYAK</a:t>
            </a:r>
            <a:r>
              <a:rPr lang="en" sz="3000">
                <a:solidFill>
                  <a:srgbClr val="351C75"/>
                </a:solidFill>
                <a:latin typeface="Pacifico"/>
                <a:ea typeface="Pacifico"/>
                <a:cs typeface="Pacifico"/>
                <a:sym typeface="Pacifico"/>
              </a:rPr>
              <a:t>”              </a:t>
            </a:r>
            <a:endParaRPr sz="3000">
              <a:solidFill>
                <a:srgbClr val="351C75"/>
              </a:solidFill>
              <a:latin typeface="Pacifico"/>
              <a:ea typeface="Pacifico"/>
              <a:cs typeface="Pacifico"/>
              <a:sym typeface="Pacifico"/>
            </a:endParaRPr>
          </a:p>
        </p:txBody>
      </p:sp>
      <p:pic>
        <p:nvPicPr>
          <p:cNvPr id="333" name="Google Shape;333;p25"/>
          <p:cNvPicPr preferRelativeResize="0"/>
          <p:nvPr/>
        </p:nvPicPr>
        <p:blipFill>
          <a:blip r:embed="rId7">
            <a:alphaModFix/>
          </a:blip>
          <a:stretch>
            <a:fillRect/>
          </a:stretch>
        </p:blipFill>
        <p:spPr>
          <a:xfrm>
            <a:off x="7043175" y="68038"/>
            <a:ext cx="1734552" cy="815926"/>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37" name="Shape 337"/>
        <p:cNvGrpSpPr/>
        <p:nvPr/>
      </p:nvGrpSpPr>
      <p:grpSpPr>
        <a:xfrm>
          <a:off x="0" y="0"/>
          <a:ext cx="0" cy="0"/>
          <a:chOff x="0" y="0"/>
          <a:chExt cx="0" cy="0"/>
        </a:xfrm>
      </p:grpSpPr>
      <p:pic>
        <p:nvPicPr>
          <p:cNvPr id="338" name="Google Shape;338;p26"/>
          <p:cNvPicPr preferRelativeResize="0"/>
          <p:nvPr/>
        </p:nvPicPr>
        <p:blipFill>
          <a:blip r:embed="rId3">
            <a:alphaModFix/>
          </a:blip>
          <a:stretch>
            <a:fillRect/>
          </a:stretch>
        </p:blipFill>
        <p:spPr>
          <a:xfrm>
            <a:off x="103275" y="92950"/>
            <a:ext cx="8923675" cy="4730374"/>
          </a:xfrm>
          <a:prstGeom prst="rect">
            <a:avLst/>
          </a:prstGeom>
          <a:noFill/>
          <a:ln>
            <a:noFill/>
          </a:ln>
        </p:spPr>
      </p:pic>
      <p:sp>
        <p:nvSpPr>
          <p:cNvPr id="339" name="Google Shape;339;p26"/>
          <p:cNvSpPr txBox="1"/>
          <p:nvPr/>
        </p:nvSpPr>
        <p:spPr>
          <a:xfrm>
            <a:off x="228900" y="3532150"/>
            <a:ext cx="86862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latin typeface="Comic Sans MS"/>
                <a:ea typeface="Comic Sans MS"/>
                <a:cs typeface="Comic Sans MS"/>
                <a:sym typeface="Comic Sans MS"/>
              </a:rPr>
              <a:t>“WE ARE OPEN FOR ANY QUERIES AND SUGGESTIONS.”</a:t>
            </a:r>
            <a:endParaRPr sz="2300">
              <a:solidFill>
                <a:srgbClr val="FF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14"/>
          <p:cNvSpPr txBox="1"/>
          <p:nvPr>
            <p:ph type="title"/>
          </p:nvPr>
        </p:nvSpPr>
        <p:spPr>
          <a:xfrm>
            <a:off x="311700" y="13427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3500">
                <a:solidFill>
                  <a:schemeClr val="accent4"/>
                </a:solidFill>
                <a:latin typeface="Merriweather"/>
                <a:ea typeface="Merriweather"/>
                <a:cs typeface="Merriweather"/>
                <a:sym typeface="Merriweather"/>
              </a:rPr>
              <a:t>TEAM: TECH_CURIE</a:t>
            </a:r>
            <a:endParaRPr b="1" sz="3500">
              <a:solidFill>
                <a:schemeClr val="accent4"/>
              </a:solidFill>
              <a:latin typeface="Merriweather"/>
              <a:ea typeface="Merriweather"/>
              <a:cs typeface="Merriweather"/>
              <a:sym typeface="Merriweather"/>
            </a:endParaRPr>
          </a:p>
        </p:txBody>
      </p:sp>
      <p:grpSp>
        <p:nvGrpSpPr>
          <p:cNvPr id="96" name="Google Shape;96;p14"/>
          <p:cNvGrpSpPr/>
          <p:nvPr/>
        </p:nvGrpSpPr>
        <p:grpSpPr>
          <a:xfrm>
            <a:off x="311688" y="1017775"/>
            <a:ext cx="2486829" cy="3711155"/>
            <a:chOff x="1118224" y="283725"/>
            <a:chExt cx="2090826" cy="4076400"/>
          </a:xfrm>
        </p:grpSpPr>
        <p:sp>
          <p:nvSpPr>
            <p:cNvPr id="97" name="Google Shape;97;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1178643" y="475096"/>
              <a:ext cx="1970100" cy="235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Hey, I'm </a:t>
              </a:r>
              <a:r>
                <a:rPr b="1" lang="en" sz="1100">
                  <a:solidFill>
                    <a:srgbClr val="351C75"/>
                  </a:solidFill>
                  <a:latin typeface="Playfair Display"/>
                  <a:ea typeface="Playfair Display"/>
                  <a:cs typeface="Playfair Display"/>
                  <a:sym typeface="Playfair Display"/>
                </a:rPr>
                <a:t>VANSHIKA NAMDEV</a:t>
              </a:r>
              <a:r>
                <a:rPr b="1" lang="en" sz="1100">
                  <a:latin typeface="Playfair Display"/>
                  <a:ea typeface="Playfair Display"/>
                  <a:cs typeface="Playfair Display"/>
                  <a:sym typeface="Playfair Display"/>
                </a:rPr>
                <a:t> from Saharanpur, Uttar Pradesh. Currently I'm a Btech student in KIET GROUP OF INSTITUTIONS. I'm a self motivated and determined person. SAHAYAK is a very important project for me and I had a lot of fun with my team in making this project.</a:t>
              </a:r>
              <a:endParaRPr b="1" sz="1100">
                <a:latin typeface="Playfair Display"/>
                <a:ea typeface="Playfair Display"/>
                <a:cs typeface="Playfair Display"/>
                <a:sym typeface="Playfair Display"/>
              </a:endParaRPr>
            </a:p>
          </p:txBody>
        </p:sp>
        <p:sp>
          <p:nvSpPr>
            <p:cNvPr id="100" name="Google Shape;100;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1118297" y="3172455"/>
              <a:ext cx="1970100" cy="10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500">
                  <a:solidFill>
                    <a:srgbClr val="FFFFFF"/>
                  </a:solidFill>
                  <a:latin typeface="Times New Roman"/>
                  <a:ea typeface="Times New Roman"/>
                  <a:cs typeface="Times New Roman"/>
                  <a:sym typeface="Times New Roman"/>
                </a:rPr>
                <a:t>  </a:t>
              </a:r>
              <a:endParaRPr b="1" sz="2500">
                <a:solidFill>
                  <a:srgbClr val="FFFFFF"/>
                </a:solidFill>
                <a:latin typeface="Times New Roman"/>
                <a:ea typeface="Times New Roman"/>
                <a:cs typeface="Times New Roman"/>
                <a:sym typeface="Times New Roman"/>
              </a:endParaRPr>
            </a:p>
          </p:txBody>
        </p:sp>
      </p:grpSp>
      <p:grpSp>
        <p:nvGrpSpPr>
          <p:cNvPr id="102" name="Google Shape;102;p14"/>
          <p:cNvGrpSpPr/>
          <p:nvPr/>
        </p:nvGrpSpPr>
        <p:grpSpPr>
          <a:xfrm>
            <a:off x="3366294" y="1017775"/>
            <a:ext cx="2486829" cy="3711155"/>
            <a:chOff x="1118224" y="283725"/>
            <a:chExt cx="2090826" cy="4076400"/>
          </a:xfrm>
        </p:grpSpPr>
        <p:sp>
          <p:nvSpPr>
            <p:cNvPr id="103" name="Google Shape;103;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1178595" y="474959"/>
              <a:ext cx="1970100" cy="24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Hi, I'm </a:t>
              </a:r>
              <a:r>
                <a:rPr b="1" lang="en" sz="1100">
                  <a:solidFill>
                    <a:srgbClr val="351C75"/>
                  </a:solidFill>
                  <a:latin typeface="Playfair Display"/>
                  <a:ea typeface="Playfair Display"/>
                  <a:cs typeface="Playfair Display"/>
                  <a:sym typeface="Playfair Display"/>
                </a:rPr>
                <a:t>AMISHA SHARMA</a:t>
              </a:r>
              <a:r>
                <a:rPr b="1" lang="en" sz="1100">
                  <a:latin typeface="Playfair Display"/>
                  <a:ea typeface="Playfair Display"/>
                  <a:cs typeface="Playfair Display"/>
                  <a:sym typeface="Playfair Display"/>
                </a:rPr>
                <a:t> from ghaziabad,  uttar Pradesh. Currently I'm pursuing my b.tech from KIET GROUP OF INSTITUTION. I will always try to enhance my knowledge in different domains and try something new. I am working with my team with full of joy and enthusiasm. </a:t>
              </a:r>
              <a:endParaRPr b="1" sz="1000">
                <a:solidFill>
                  <a:srgbClr val="761E86"/>
                </a:solidFill>
                <a:latin typeface="Playfair Display"/>
                <a:ea typeface="Playfair Display"/>
                <a:cs typeface="Playfair Display"/>
                <a:sym typeface="Playfair Display"/>
              </a:endParaRPr>
            </a:p>
          </p:txBody>
        </p:sp>
        <p:sp>
          <p:nvSpPr>
            <p:cNvPr id="106" name="Google Shape;106;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grpSp>
        <p:nvGrpSpPr>
          <p:cNvPr id="108" name="Google Shape;108;p14"/>
          <p:cNvGrpSpPr/>
          <p:nvPr/>
        </p:nvGrpSpPr>
        <p:grpSpPr>
          <a:xfrm>
            <a:off x="6420900" y="1017775"/>
            <a:ext cx="2486829" cy="3711155"/>
            <a:chOff x="1118224" y="283725"/>
            <a:chExt cx="2090826" cy="4076400"/>
          </a:xfrm>
        </p:grpSpPr>
        <p:sp>
          <p:nvSpPr>
            <p:cNvPr id="109" name="Google Shape;109;p14"/>
            <p:cNvSpPr/>
            <p:nvPr/>
          </p:nvSpPr>
          <p:spPr>
            <a:xfrm>
              <a:off x="1178650" y="283725"/>
              <a:ext cx="2030400" cy="40764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118224" y="341749"/>
              <a:ext cx="2048100" cy="2490600"/>
            </a:xfrm>
            <a:prstGeom prst="rect">
              <a:avLst/>
            </a:prstGeom>
            <a:solidFill>
              <a:srgbClr val="FFFFFF"/>
            </a:solidFill>
            <a:ln cap="flat" cmpd="sng" w="19050">
              <a:solidFill>
                <a:srgbClr val="761E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233933" y="510164"/>
              <a:ext cx="1815000" cy="22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layfair Display"/>
                  <a:ea typeface="Playfair Display"/>
                  <a:cs typeface="Playfair Display"/>
                  <a:sym typeface="Playfair Display"/>
                </a:rPr>
                <a:t>Hello everyone I’m </a:t>
              </a:r>
              <a:r>
                <a:rPr b="1" lang="en" sz="1100">
                  <a:solidFill>
                    <a:srgbClr val="351C75"/>
                  </a:solidFill>
                  <a:latin typeface="Playfair Display"/>
                  <a:ea typeface="Playfair Display"/>
                  <a:cs typeface="Playfair Display"/>
                  <a:sym typeface="Playfair Display"/>
                </a:rPr>
                <a:t> AYUSHI TYAGI</a:t>
              </a:r>
              <a:r>
                <a:rPr b="1" lang="en" sz="1100">
                  <a:latin typeface="Playfair Display"/>
                  <a:ea typeface="Playfair Display"/>
                  <a:cs typeface="Playfair Display"/>
                  <a:sym typeface="Playfair Display"/>
                </a:rPr>
                <a:t> currently pursuing my b.Tech from KIET GROUP OF INSTITUTIONS in computer science. I am a person which believes in self learning and self exploration. I am working with my team in this project with full enthusiasm.</a:t>
              </a:r>
              <a:endParaRPr b="1" sz="1000">
                <a:latin typeface="Playfair Display"/>
                <a:ea typeface="Playfair Display"/>
                <a:cs typeface="Playfair Display"/>
                <a:sym typeface="Playfair Display"/>
              </a:endParaRPr>
            </a:p>
          </p:txBody>
        </p:sp>
        <p:sp>
          <p:nvSpPr>
            <p:cNvPr id="112" name="Google Shape;112;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sp>
        <p:nvSpPr>
          <p:cNvPr id="114" name="Google Shape;114;p14"/>
          <p:cNvSpPr/>
          <p:nvPr/>
        </p:nvSpPr>
        <p:spPr>
          <a:xfrm>
            <a:off x="564800" y="3673325"/>
            <a:ext cx="1980600" cy="9690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735050" y="3747900"/>
            <a:ext cx="16401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VANSHIKA</a:t>
            </a:r>
            <a:endParaRPr b="1" sz="21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NAMDEV</a:t>
            </a:r>
            <a:endParaRPr b="1" sz="2100">
              <a:solidFill>
                <a:srgbClr val="FFFFFF"/>
              </a:solidFill>
              <a:latin typeface="Playfair Display"/>
              <a:ea typeface="Playfair Display"/>
              <a:cs typeface="Playfair Display"/>
              <a:sym typeface="Playfair Display"/>
            </a:endParaRPr>
          </a:p>
        </p:txBody>
      </p:sp>
      <p:sp>
        <p:nvSpPr>
          <p:cNvPr id="116" name="Google Shape;116;p14"/>
          <p:cNvSpPr/>
          <p:nvPr/>
        </p:nvSpPr>
        <p:spPr>
          <a:xfrm>
            <a:off x="3631325" y="3630725"/>
            <a:ext cx="1942200" cy="9690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nvSpPr>
        <p:spPr>
          <a:xfrm>
            <a:off x="3920300" y="3747900"/>
            <a:ext cx="13788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 AMISHA    SHARMA</a:t>
            </a:r>
            <a:endParaRPr b="1" sz="2100">
              <a:solidFill>
                <a:srgbClr val="FFFFFF"/>
              </a:solidFill>
              <a:latin typeface="Playfair Display"/>
              <a:ea typeface="Playfair Display"/>
              <a:cs typeface="Playfair Display"/>
              <a:sym typeface="Playfair Display"/>
            </a:endParaRPr>
          </a:p>
        </p:txBody>
      </p:sp>
      <p:sp>
        <p:nvSpPr>
          <p:cNvPr id="118" name="Google Shape;118;p14"/>
          <p:cNvSpPr/>
          <p:nvPr/>
        </p:nvSpPr>
        <p:spPr>
          <a:xfrm>
            <a:off x="6721863" y="3673475"/>
            <a:ext cx="1884900" cy="883500"/>
          </a:xfrm>
          <a:prstGeom prst="roundRect">
            <a:avLst>
              <a:gd fmla="val 16667" name="adj"/>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txBox="1"/>
          <p:nvPr/>
        </p:nvSpPr>
        <p:spPr>
          <a:xfrm>
            <a:off x="6889950" y="3747900"/>
            <a:ext cx="16401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    AYUSHI </a:t>
            </a:r>
            <a:endParaRPr b="1" sz="2100">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b="1" lang="en" sz="2100">
                <a:solidFill>
                  <a:srgbClr val="FFFFFF"/>
                </a:solidFill>
                <a:latin typeface="Playfair Display"/>
                <a:ea typeface="Playfair Display"/>
                <a:cs typeface="Playfair Display"/>
                <a:sym typeface="Playfair Display"/>
              </a:rPr>
              <a:t>    TYAGI</a:t>
            </a:r>
            <a:endParaRPr b="1" sz="2100">
              <a:solidFill>
                <a:srgbClr val="FFFFFF"/>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23" name="Shape 123"/>
        <p:cNvGrpSpPr/>
        <p:nvPr/>
      </p:nvGrpSpPr>
      <p:grpSpPr>
        <a:xfrm>
          <a:off x="0" y="0"/>
          <a:ext cx="0" cy="0"/>
          <a:chOff x="0" y="0"/>
          <a:chExt cx="0" cy="0"/>
        </a:xfrm>
      </p:grpSpPr>
      <p:sp>
        <p:nvSpPr>
          <p:cNvPr id="124" name="Google Shape;124;p15"/>
          <p:cNvSpPr txBox="1"/>
          <p:nvPr>
            <p:ph type="title"/>
          </p:nvPr>
        </p:nvSpPr>
        <p:spPr>
          <a:xfrm>
            <a:off x="50225" y="113600"/>
            <a:ext cx="87822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PROBLEM STATEMENT</a:t>
            </a:r>
            <a:endParaRPr b="1">
              <a:latin typeface="Comic Sans MS"/>
              <a:ea typeface="Comic Sans MS"/>
              <a:cs typeface="Comic Sans MS"/>
              <a:sym typeface="Comic Sans MS"/>
            </a:endParaRPr>
          </a:p>
        </p:txBody>
      </p:sp>
      <p:sp>
        <p:nvSpPr>
          <p:cNvPr id="125" name="Google Shape;125;p15"/>
          <p:cNvSpPr txBox="1"/>
          <p:nvPr>
            <p:ph idx="1" type="body"/>
          </p:nvPr>
        </p:nvSpPr>
        <p:spPr>
          <a:xfrm>
            <a:off x="311700" y="1017800"/>
            <a:ext cx="56373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Trebuchet MS"/>
                <a:ea typeface="Trebuchet MS"/>
                <a:cs typeface="Trebuchet MS"/>
                <a:sym typeface="Trebuchet MS"/>
              </a:rPr>
              <a:t>- </a:t>
            </a:r>
            <a:r>
              <a:rPr b="1" lang="en" sz="1300">
                <a:solidFill>
                  <a:srgbClr val="000000"/>
                </a:solidFill>
                <a:latin typeface="Trebuchet MS"/>
                <a:ea typeface="Trebuchet MS"/>
                <a:cs typeface="Trebuchet MS"/>
                <a:sym typeface="Trebuchet MS"/>
              </a:rPr>
              <a:t>Globally, more than 264 million people of all ages suffer from depression/ mental trauma.</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Depression is a leading cause of disability worldwide and is a major contributor to the overall global burden of disease.</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More women are affected by depression than men.</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Mental trauma can lead to suicide. There are effective psychological and pharmacological treatment for moderate and severe depression.</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rPr b="1" lang="en" sz="1300">
                <a:solidFill>
                  <a:srgbClr val="000000"/>
                </a:solidFill>
                <a:latin typeface="Trebuchet MS"/>
                <a:ea typeface="Trebuchet MS"/>
                <a:cs typeface="Trebuchet MS"/>
                <a:sym typeface="Trebuchet MS"/>
              </a:rPr>
              <a:t>- Students are facing mental health issues and the larger problem is the lack of awareness and the clout around the term mental health, we are looking for methods to make students more aware about mental health issues and also clearing the clout around it.</a:t>
            </a:r>
            <a:endParaRPr b="1" sz="1300">
              <a:solidFill>
                <a:srgbClr val="000000"/>
              </a:solidFill>
              <a:latin typeface="Trebuchet MS"/>
              <a:ea typeface="Trebuchet MS"/>
              <a:cs typeface="Trebuchet MS"/>
              <a:sym typeface="Trebuchet MS"/>
            </a:endParaRPr>
          </a:p>
          <a:p>
            <a:pPr indent="0" lvl="0" marL="0" rtl="0" algn="l">
              <a:spcBef>
                <a:spcPts val="1600"/>
              </a:spcBef>
              <a:spcAft>
                <a:spcPts val="0"/>
              </a:spcAft>
              <a:buNone/>
            </a:pPr>
            <a:r>
              <a:t/>
            </a:r>
            <a:endParaRPr sz="1100"/>
          </a:p>
          <a:p>
            <a:pPr indent="0" lvl="0" marL="0" rtl="0" algn="l">
              <a:spcBef>
                <a:spcPts val="1600"/>
              </a:spcBef>
              <a:spcAft>
                <a:spcPts val="1600"/>
              </a:spcAft>
              <a:buNone/>
            </a:pPr>
            <a:r>
              <a:rPr lang="en" sz="1400"/>
              <a:t>- </a:t>
            </a:r>
            <a:endParaRPr sz="1200"/>
          </a:p>
        </p:txBody>
      </p:sp>
      <p:pic>
        <p:nvPicPr>
          <p:cNvPr id="126" name="Google Shape;126;p15"/>
          <p:cNvPicPr preferRelativeResize="0"/>
          <p:nvPr/>
        </p:nvPicPr>
        <p:blipFill>
          <a:blip r:embed="rId3">
            <a:alphaModFix/>
          </a:blip>
          <a:stretch>
            <a:fillRect/>
          </a:stretch>
        </p:blipFill>
        <p:spPr>
          <a:xfrm>
            <a:off x="4637400" y="0"/>
            <a:ext cx="1384000" cy="10178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166000" y="1017800"/>
            <a:ext cx="2778325" cy="358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1642200" y="144600"/>
            <a:ext cx="49599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  </a:t>
            </a:r>
            <a:r>
              <a:rPr b="1" lang="en" sz="3200">
                <a:solidFill>
                  <a:srgbClr val="351C75"/>
                </a:solidFill>
                <a:latin typeface="Playfair Display"/>
                <a:ea typeface="Playfair Display"/>
                <a:cs typeface="Playfair Display"/>
                <a:sym typeface="Playfair Display"/>
              </a:rPr>
              <a:t>PRESENTING TO YOU!!</a:t>
            </a:r>
            <a:endParaRPr b="1" sz="3200">
              <a:solidFill>
                <a:srgbClr val="351C75"/>
              </a:solidFill>
              <a:latin typeface="Playfair Display"/>
              <a:ea typeface="Playfair Display"/>
              <a:cs typeface="Playfair Display"/>
              <a:sym typeface="Playfair Display"/>
            </a:endParaRPr>
          </a:p>
        </p:txBody>
      </p:sp>
      <p:sp>
        <p:nvSpPr>
          <p:cNvPr id="133" name="Google Shape;133;p16"/>
          <p:cNvSpPr/>
          <p:nvPr/>
        </p:nvSpPr>
        <p:spPr>
          <a:xfrm>
            <a:off x="1642200" y="1177425"/>
            <a:ext cx="4959900" cy="3201900"/>
          </a:xfrm>
          <a:prstGeom prst="roundRect">
            <a:avLst>
              <a:gd fmla="val 16667" name="adj"/>
            </a:avLst>
          </a:prstGeom>
          <a:solidFill>
            <a:srgbClr val="0000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1999675" y="1358225"/>
            <a:ext cx="4244951" cy="2840299"/>
          </a:xfrm>
          <a:prstGeom prst="rect">
            <a:avLst/>
          </a:prstGeom>
          <a:noFill/>
          <a:ln>
            <a:noFill/>
          </a:ln>
        </p:spPr>
      </p:pic>
      <p:pic>
        <p:nvPicPr>
          <p:cNvPr id="135" name="Google Shape;135;p16"/>
          <p:cNvPicPr preferRelativeResize="0"/>
          <p:nvPr/>
        </p:nvPicPr>
        <p:blipFill>
          <a:blip r:embed="rId4">
            <a:alphaModFix/>
          </a:blip>
          <a:stretch>
            <a:fillRect/>
          </a:stretch>
        </p:blipFill>
        <p:spPr>
          <a:xfrm>
            <a:off x="7126525" y="857350"/>
            <a:ext cx="1906375" cy="304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39" name="Shape 139"/>
        <p:cNvGrpSpPr/>
        <p:nvPr/>
      </p:nvGrpSpPr>
      <p:grpSpPr>
        <a:xfrm>
          <a:off x="0" y="0"/>
          <a:ext cx="0" cy="0"/>
          <a:chOff x="0" y="0"/>
          <a:chExt cx="0" cy="0"/>
        </a:xfrm>
      </p:grpSpPr>
      <p:sp>
        <p:nvSpPr>
          <p:cNvPr id="140" name="Google Shape;140;p17"/>
          <p:cNvSpPr txBox="1"/>
          <p:nvPr>
            <p:ph type="title"/>
          </p:nvPr>
        </p:nvSpPr>
        <p:spPr>
          <a:xfrm>
            <a:off x="311700" y="120550"/>
            <a:ext cx="8520600" cy="8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t> </a:t>
            </a:r>
            <a:r>
              <a:rPr b="1" lang="en" u="sng">
                <a:latin typeface="Comic Sans MS"/>
                <a:ea typeface="Comic Sans MS"/>
                <a:cs typeface="Comic Sans MS"/>
                <a:sym typeface="Comic Sans MS"/>
              </a:rPr>
              <a:t>SOLUTION WE THOUGHT</a:t>
            </a:r>
            <a:r>
              <a:rPr lang="en" u="sng"/>
              <a:t>:</a:t>
            </a:r>
            <a:endParaRPr u="sng"/>
          </a:p>
        </p:txBody>
      </p:sp>
      <p:sp>
        <p:nvSpPr>
          <p:cNvPr id="141" name="Google Shape;141;p17"/>
          <p:cNvSpPr txBox="1"/>
          <p:nvPr>
            <p:ph idx="1" type="body"/>
          </p:nvPr>
        </p:nvSpPr>
        <p:spPr>
          <a:xfrm>
            <a:off x="140650" y="733350"/>
            <a:ext cx="7534500" cy="420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rebuchet MS"/>
              <a:buChar char="-"/>
            </a:pPr>
            <a:r>
              <a:rPr lang="en">
                <a:latin typeface="Trebuchet MS"/>
                <a:ea typeface="Trebuchet MS"/>
                <a:cs typeface="Trebuchet MS"/>
                <a:sym typeface="Trebuchet MS"/>
              </a:rPr>
              <a:t>We came up with a </a:t>
            </a:r>
            <a:r>
              <a:rPr lang="en">
                <a:solidFill>
                  <a:srgbClr val="38761D"/>
                </a:solidFill>
                <a:latin typeface="Trebuchet MS"/>
                <a:ea typeface="Trebuchet MS"/>
                <a:cs typeface="Trebuchet MS"/>
                <a:sym typeface="Trebuchet MS"/>
              </a:rPr>
              <a:t>MOBILE APPLICATION</a:t>
            </a:r>
            <a:r>
              <a:rPr lang="en">
                <a:latin typeface="Trebuchet MS"/>
                <a:ea typeface="Trebuchet MS"/>
                <a:cs typeface="Trebuchet MS"/>
                <a:sym typeface="Trebuchet MS"/>
              </a:rPr>
              <a:t> named </a:t>
            </a:r>
            <a:r>
              <a:rPr lang="en">
                <a:solidFill>
                  <a:srgbClr val="38761D"/>
                </a:solidFill>
                <a:latin typeface="Trebuchet MS"/>
                <a:ea typeface="Trebuchet MS"/>
                <a:cs typeface="Trebuchet MS"/>
                <a:sym typeface="Trebuchet MS"/>
              </a:rPr>
              <a:t>“SAHAYAK”</a:t>
            </a:r>
            <a:r>
              <a:rPr lang="en">
                <a:latin typeface="Trebuchet MS"/>
                <a:ea typeface="Trebuchet MS"/>
                <a:cs typeface="Trebuchet MS"/>
                <a:sym typeface="Trebuchet MS"/>
              </a:rPr>
              <a:t>. This android application integrated with Machine Learning will predict the mental health condition of the user.</a:t>
            </a:r>
            <a:endParaRPr>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a:latin typeface="Trebuchet MS"/>
                <a:ea typeface="Trebuchet MS"/>
                <a:cs typeface="Trebuchet MS"/>
                <a:sym typeface="Trebuchet MS"/>
              </a:rPr>
              <a:t>By predicting the result we recommend users some movies, books, music, meditation sessions, based on their response which helps them to improve their mental health.</a:t>
            </a:r>
            <a:endParaRPr>
              <a:latin typeface="Trebuchet MS"/>
              <a:ea typeface="Trebuchet MS"/>
              <a:cs typeface="Trebuchet MS"/>
              <a:sym typeface="Trebuchet MS"/>
            </a:endParaRPr>
          </a:p>
        </p:txBody>
      </p:sp>
      <p:pic>
        <p:nvPicPr>
          <p:cNvPr id="142" name="Google Shape;142;p17"/>
          <p:cNvPicPr preferRelativeResize="0"/>
          <p:nvPr/>
        </p:nvPicPr>
        <p:blipFill>
          <a:blip r:embed="rId3">
            <a:alphaModFix/>
          </a:blip>
          <a:stretch>
            <a:fillRect/>
          </a:stretch>
        </p:blipFill>
        <p:spPr>
          <a:xfrm>
            <a:off x="2127625" y="3015875"/>
            <a:ext cx="4131324" cy="1780750"/>
          </a:xfrm>
          <a:prstGeom prst="rect">
            <a:avLst/>
          </a:prstGeom>
          <a:noFill/>
          <a:ln cap="flat" cmpd="sng" w="9525">
            <a:solidFill>
              <a:srgbClr val="999999"/>
            </a:solidFill>
            <a:prstDash val="solid"/>
            <a:round/>
            <a:headEnd len="sm" w="sm" type="none"/>
            <a:tailEnd len="sm" w="sm" type="none"/>
          </a:ln>
        </p:spPr>
      </p:pic>
      <p:pic>
        <p:nvPicPr>
          <p:cNvPr id="143" name="Google Shape;143;p17"/>
          <p:cNvPicPr preferRelativeResize="0"/>
          <p:nvPr/>
        </p:nvPicPr>
        <p:blipFill>
          <a:blip r:embed="rId4">
            <a:alphaModFix/>
          </a:blip>
          <a:stretch>
            <a:fillRect/>
          </a:stretch>
        </p:blipFill>
        <p:spPr>
          <a:xfrm>
            <a:off x="7675150" y="1556100"/>
            <a:ext cx="1266925" cy="20313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47" name="Shape 147"/>
        <p:cNvGrpSpPr/>
        <p:nvPr/>
      </p:nvGrpSpPr>
      <p:grpSpPr>
        <a:xfrm>
          <a:off x="0" y="0"/>
          <a:ext cx="0" cy="0"/>
          <a:chOff x="0" y="0"/>
          <a:chExt cx="0" cy="0"/>
        </a:xfrm>
      </p:grpSpPr>
      <p:sp>
        <p:nvSpPr>
          <p:cNvPr id="148" name="Google Shape;148;p18"/>
          <p:cNvSpPr txBox="1"/>
          <p:nvPr>
            <p:ph type="title"/>
          </p:nvPr>
        </p:nvSpPr>
        <p:spPr>
          <a:xfrm>
            <a:off x="311700" y="13427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solidFill>
                  <a:srgbClr val="38761D"/>
                </a:solidFill>
                <a:latin typeface="Pacifico"/>
                <a:ea typeface="Pacifico"/>
                <a:cs typeface="Pacifico"/>
                <a:sym typeface="Pacifico"/>
              </a:rPr>
              <a:t>SAHAYAK</a:t>
            </a:r>
            <a:r>
              <a:rPr lang="en"/>
              <a:t>’’ WORKS ?</a:t>
            </a:r>
            <a:endParaRPr/>
          </a:p>
          <a:p>
            <a:pPr indent="0" lvl="0" marL="0" rtl="0" algn="l">
              <a:spcBef>
                <a:spcPts val="0"/>
              </a:spcBef>
              <a:spcAft>
                <a:spcPts val="0"/>
              </a:spcAft>
              <a:buNone/>
            </a:pPr>
            <a:r>
              <a:t/>
            </a:r>
            <a:endParaRPr/>
          </a:p>
        </p:txBody>
      </p:sp>
      <p:sp>
        <p:nvSpPr>
          <p:cNvPr id="149" name="Google Shape;149;p18"/>
          <p:cNvSpPr txBox="1"/>
          <p:nvPr>
            <p:ph idx="1" type="body"/>
          </p:nvPr>
        </p:nvSpPr>
        <p:spPr>
          <a:xfrm>
            <a:off x="311700" y="836600"/>
            <a:ext cx="55962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Firstly user can </a:t>
            </a:r>
            <a:r>
              <a:rPr lang="en" sz="1600">
                <a:solidFill>
                  <a:srgbClr val="FF0000"/>
                </a:solidFill>
              </a:rPr>
              <a:t>REGISTER</a:t>
            </a:r>
            <a:r>
              <a:rPr lang="en" sz="1600"/>
              <a:t> themself in an app, after    registering account is successfully created in </a:t>
            </a:r>
            <a:r>
              <a:rPr lang="en" sz="1600">
                <a:solidFill>
                  <a:srgbClr val="1C4587"/>
                </a:solidFill>
              </a:rPr>
              <a:t>SAHAYAK</a:t>
            </a:r>
            <a:r>
              <a:rPr lang="en" sz="1600">
                <a:solidFill>
                  <a:srgbClr val="38761D"/>
                </a:solidFill>
              </a:rPr>
              <a:t> </a:t>
            </a:r>
            <a:r>
              <a:rPr lang="en" sz="1600"/>
              <a:t>and next time they visit they directly </a:t>
            </a:r>
            <a:r>
              <a:rPr lang="en" sz="1600">
                <a:solidFill>
                  <a:srgbClr val="FF0000"/>
                </a:solidFill>
              </a:rPr>
              <a:t>LOGIN</a:t>
            </a:r>
            <a:r>
              <a:rPr lang="en" sz="1600"/>
              <a:t> with their unique id.</a:t>
            </a:r>
            <a:endParaRPr sz="1600"/>
          </a:p>
          <a:p>
            <a:pPr indent="0" lvl="0" marL="0" rtl="0" algn="l">
              <a:spcBef>
                <a:spcPts val="1600"/>
              </a:spcBef>
              <a:spcAft>
                <a:spcPts val="0"/>
              </a:spcAft>
              <a:buNone/>
            </a:pPr>
            <a:r>
              <a:rPr lang="en" sz="1600"/>
              <a:t>- After login the QUIZ will be started, that questions are based on our daily life experience.</a:t>
            </a:r>
            <a:endParaRPr sz="1600"/>
          </a:p>
          <a:p>
            <a:pPr indent="0" lvl="0" marL="0" rtl="0" algn="l">
              <a:spcBef>
                <a:spcPts val="1600"/>
              </a:spcBef>
              <a:spcAft>
                <a:spcPts val="0"/>
              </a:spcAft>
              <a:buNone/>
            </a:pPr>
            <a:r>
              <a:rPr lang="en" sz="1600"/>
              <a:t>- As per quiz our app will predict result by using machine learning model and conclude the result that if the user is actually suffering from mental trauma. </a:t>
            </a:r>
            <a:endParaRPr sz="1600"/>
          </a:p>
          <a:p>
            <a:pPr indent="0" lvl="0" marL="0" rtl="0" algn="l">
              <a:spcBef>
                <a:spcPts val="1600"/>
              </a:spcBef>
              <a:spcAft>
                <a:spcPts val="1600"/>
              </a:spcAft>
              <a:buNone/>
            </a:pPr>
            <a:r>
              <a:rPr lang="en" sz="1600"/>
              <a:t>- And then app will recommend the user some movies, music, books, yoga asanas, and counsellors to improve their mental health .</a:t>
            </a:r>
            <a:endParaRPr sz="1600"/>
          </a:p>
        </p:txBody>
      </p:sp>
      <p:pic>
        <p:nvPicPr>
          <p:cNvPr id="150" name="Google Shape;150;p18"/>
          <p:cNvPicPr preferRelativeResize="0"/>
          <p:nvPr/>
        </p:nvPicPr>
        <p:blipFill>
          <a:blip r:embed="rId3">
            <a:alphaModFix/>
          </a:blip>
          <a:stretch>
            <a:fillRect/>
          </a:stretch>
        </p:blipFill>
        <p:spPr>
          <a:xfrm>
            <a:off x="6193575" y="98175"/>
            <a:ext cx="2416850" cy="955700"/>
          </a:xfrm>
          <a:prstGeom prst="rect">
            <a:avLst/>
          </a:prstGeom>
          <a:noFill/>
          <a:ln>
            <a:noFill/>
          </a:ln>
        </p:spPr>
      </p:pic>
      <p:pic>
        <p:nvPicPr>
          <p:cNvPr id="151" name="Google Shape;151;p18"/>
          <p:cNvPicPr preferRelativeResize="0"/>
          <p:nvPr/>
        </p:nvPicPr>
        <p:blipFill>
          <a:blip r:embed="rId4">
            <a:alphaModFix/>
          </a:blip>
          <a:stretch>
            <a:fillRect/>
          </a:stretch>
        </p:blipFill>
        <p:spPr>
          <a:xfrm>
            <a:off x="5907900" y="686850"/>
            <a:ext cx="3236099" cy="3769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p19"/>
          <p:cNvSpPr/>
          <p:nvPr/>
        </p:nvSpPr>
        <p:spPr>
          <a:xfrm>
            <a:off x="0" y="0"/>
            <a:ext cx="5453400" cy="743700"/>
          </a:xfrm>
          <a:prstGeom prst="chevron">
            <a:avLst>
              <a:gd fmla="val 50000" name="adj"/>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157" name="Google Shape;157;p19"/>
          <p:cNvSpPr txBox="1"/>
          <p:nvPr/>
        </p:nvSpPr>
        <p:spPr>
          <a:xfrm>
            <a:off x="433800" y="103275"/>
            <a:ext cx="4730400" cy="578400"/>
          </a:xfrm>
          <a:prstGeom prst="rect">
            <a:avLst/>
          </a:prstGeom>
          <a:solidFill>
            <a:srgbClr val="351C7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00"/>
                </a:solidFill>
                <a:latin typeface="Times New Roman"/>
                <a:ea typeface="Times New Roman"/>
                <a:cs typeface="Times New Roman"/>
                <a:sym typeface="Times New Roman"/>
              </a:rPr>
              <a:t>POSITIVE AND UNIQUE FEATURES</a:t>
            </a:r>
            <a:endParaRPr b="1" sz="2100">
              <a:solidFill>
                <a:srgbClr val="FFFF00"/>
              </a:solidFill>
              <a:latin typeface="Times New Roman"/>
              <a:ea typeface="Times New Roman"/>
              <a:cs typeface="Times New Roman"/>
              <a:sym typeface="Times New Roman"/>
            </a:endParaRPr>
          </a:p>
        </p:txBody>
      </p:sp>
      <p:grpSp>
        <p:nvGrpSpPr>
          <p:cNvPr id="158" name="Google Shape;158;p19"/>
          <p:cNvGrpSpPr/>
          <p:nvPr/>
        </p:nvGrpSpPr>
        <p:grpSpPr>
          <a:xfrm flipH="1">
            <a:off x="351200" y="1406112"/>
            <a:ext cx="6078297" cy="1570627"/>
            <a:chOff x="2995927" y="793707"/>
            <a:chExt cx="6078297" cy="1570627"/>
          </a:xfrm>
        </p:grpSpPr>
        <p:sp>
          <p:nvSpPr>
            <p:cNvPr id="159" name="Google Shape;159;p19"/>
            <p:cNvSpPr txBox="1"/>
            <p:nvPr/>
          </p:nvSpPr>
          <p:spPr>
            <a:xfrm>
              <a:off x="6997024" y="793707"/>
              <a:ext cx="2077200" cy="11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EFFICIENT AND RELIABLE </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0"/>
                </a:spcAft>
                <a:buNone/>
              </a:pPr>
              <a:r>
                <a:rPr lang="en" sz="1100">
                  <a:latin typeface="Montserrat"/>
                  <a:ea typeface="Montserrat"/>
                  <a:cs typeface="Montserrat"/>
                  <a:sym typeface="Montserrat"/>
                </a:rPr>
                <a:t>Peoples usually hesitate to give their personal information, ‘</a:t>
              </a:r>
              <a:r>
                <a:rPr b="1" lang="en" sz="1100">
                  <a:solidFill>
                    <a:srgbClr val="38761D"/>
                  </a:solidFill>
                  <a:latin typeface="Montserrat"/>
                  <a:ea typeface="Montserrat"/>
                  <a:cs typeface="Montserrat"/>
                  <a:sym typeface="Montserrat"/>
                </a:rPr>
                <a:t>’SAHAYAK” </a:t>
              </a:r>
              <a:r>
                <a:rPr lang="en" sz="1100">
                  <a:latin typeface="Montserrat"/>
                  <a:ea typeface="Montserrat"/>
                  <a:cs typeface="Montserrat"/>
                  <a:sym typeface="Montserrat"/>
                </a:rPr>
                <a:t>don’t access your privacy you just simply login by create your username and password and you easily access it in a one simple step.</a:t>
              </a:r>
              <a:endParaRPr sz="1100">
                <a:latin typeface="Montserrat"/>
                <a:ea typeface="Montserrat"/>
                <a:cs typeface="Montserrat"/>
                <a:sym typeface="Montserrat"/>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160" name="Google Shape;160;p19"/>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61" name="Google Shape;161;p19"/>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163" name="Google Shape;163;p19"/>
          <p:cNvGrpSpPr/>
          <p:nvPr/>
        </p:nvGrpSpPr>
        <p:grpSpPr>
          <a:xfrm>
            <a:off x="308325" y="3315839"/>
            <a:ext cx="3350704" cy="1154211"/>
            <a:chOff x="826530" y="2051434"/>
            <a:chExt cx="3350704" cy="1154211"/>
          </a:xfrm>
        </p:grpSpPr>
        <p:sp>
          <p:nvSpPr>
            <p:cNvPr id="164" name="Google Shape;164;p19"/>
            <p:cNvSpPr txBox="1"/>
            <p:nvPr/>
          </p:nvSpPr>
          <p:spPr>
            <a:xfrm>
              <a:off x="826530" y="2111845"/>
              <a:ext cx="2077200" cy="10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BOOK SESSION THROUGH BITCOIN</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1600"/>
                </a:spcAft>
                <a:buNone/>
              </a:pPr>
              <a:r>
                <a:rPr b="1" lang="en" sz="1100">
                  <a:solidFill>
                    <a:srgbClr val="38761D"/>
                  </a:solidFill>
                  <a:latin typeface="Montserrat"/>
                  <a:ea typeface="Montserrat"/>
                  <a:cs typeface="Montserrat"/>
                  <a:sym typeface="Montserrat"/>
                </a:rPr>
                <a:t>“SAHAYAK” </a:t>
              </a:r>
              <a:r>
                <a:rPr lang="en" sz="1100">
                  <a:latin typeface="Montserrat"/>
                  <a:ea typeface="Montserrat"/>
                  <a:cs typeface="Montserrat"/>
                  <a:sym typeface="Montserrat"/>
                </a:rPr>
                <a:t>recommends counselor to you based on your responses and also it enables you to book a session with your recommended counselor and payment will be done through bitcoins. </a:t>
              </a:r>
              <a:endParaRPr b="1" sz="1000">
                <a:latin typeface="Montserrat"/>
                <a:ea typeface="Montserrat"/>
                <a:cs typeface="Montserrat"/>
                <a:sym typeface="Montserrat"/>
              </a:endParaRPr>
            </a:p>
          </p:txBody>
        </p:sp>
        <p:cxnSp>
          <p:nvCxnSpPr>
            <p:cNvPr id="165" name="Google Shape;165;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66" name="Google Shape;166;p19"/>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168" name="Google Shape;168;p19"/>
          <p:cNvGrpSpPr/>
          <p:nvPr/>
        </p:nvGrpSpPr>
        <p:grpSpPr>
          <a:xfrm flipH="1">
            <a:off x="4837475" y="681674"/>
            <a:ext cx="3730425" cy="1313400"/>
            <a:chOff x="857524" y="1418244"/>
            <a:chExt cx="3730425" cy="1313400"/>
          </a:xfrm>
        </p:grpSpPr>
        <p:sp>
          <p:nvSpPr>
            <p:cNvPr id="169" name="Google Shape;169;p19"/>
            <p:cNvSpPr txBox="1"/>
            <p:nvPr/>
          </p:nvSpPr>
          <p:spPr>
            <a:xfrm>
              <a:off x="857524" y="1418244"/>
              <a:ext cx="2077200" cy="13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a:t>
              </a:r>
              <a:r>
                <a:rPr b="1" lang="en" sz="1300">
                  <a:solidFill>
                    <a:schemeClr val="accent3"/>
                  </a:solidFill>
                  <a:latin typeface="Roboto"/>
                  <a:ea typeface="Roboto"/>
                  <a:cs typeface="Roboto"/>
                  <a:sym typeface="Roboto"/>
                </a:rPr>
                <a:t> </a:t>
              </a:r>
              <a:endParaRPr b="1" sz="1300">
                <a:solidFill>
                  <a:schemeClr val="accent3"/>
                </a:solidFill>
                <a:latin typeface="Roboto"/>
                <a:ea typeface="Roboto"/>
                <a:cs typeface="Roboto"/>
                <a:sym typeface="Roboto"/>
              </a:endParaRPr>
            </a:p>
            <a:p>
              <a:pPr indent="0" lvl="0" marL="0" rtl="0" algn="l">
                <a:spcBef>
                  <a:spcPts val="0"/>
                </a:spcBef>
                <a:spcAft>
                  <a:spcPts val="0"/>
                </a:spcAft>
                <a:buNone/>
              </a:pPr>
              <a:r>
                <a:t/>
              </a:r>
              <a:endParaRPr b="1" sz="1300" u="sng">
                <a:solidFill>
                  <a:srgbClr val="351C75"/>
                </a:solidFill>
                <a:latin typeface="Roboto"/>
                <a:ea typeface="Roboto"/>
                <a:cs typeface="Roboto"/>
                <a:sym typeface="Roboto"/>
              </a:endParaRPr>
            </a:p>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SECURE AND SAFE  </a:t>
              </a:r>
              <a:r>
                <a:rPr b="1" lang="en" sz="1500" u="sng">
                  <a:solidFill>
                    <a:srgbClr val="351C75"/>
                  </a:solidFill>
                  <a:latin typeface="Comic Sans MS"/>
                  <a:ea typeface="Comic Sans MS"/>
                  <a:cs typeface="Comic Sans MS"/>
                  <a:sym typeface="Comic Sans MS"/>
                </a:rPr>
                <a:t> </a:t>
              </a:r>
              <a:r>
                <a:rPr b="1" lang="en" sz="1300" u="sng">
                  <a:solidFill>
                    <a:srgbClr val="351C75"/>
                  </a:solidFill>
                  <a:latin typeface="Roboto"/>
                  <a:ea typeface="Roboto"/>
                  <a:cs typeface="Roboto"/>
                  <a:sym typeface="Roboto"/>
                </a:rPr>
                <a:t>                            </a:t>
              </a:r>
              <a:endParaRPr b="1" sz="1300" u="sng">
                <a:solidFill>
                  <a:srgbClr val="351C75"/>
                </a:solidFill>
                <a:latin typeface="Roboto"/>
                <a:ea typeface="Roboto"/>
                <a:cs typeface="Roboto"/>
                <a:sym typeface="Roboto"/>
              </a:endParaRPr>
            </a:p>
            <a:p>
              <a:pPr indent="0" lvl="0" marL="0" rtl="0" algn="l">
                <a:spcBef>
                  <a:spcPts val="0"/>
                </a:spcBef>
                <a:spcAft>
                  <a:spcPts val="0"/>
                </a:spcAft>
                <a:buNone/>
              </a:pPr>
              <a:r>
                <a:rPr b="1" lang="en" sz="1100">
                  <a:solidFill>
                    <a:srgbClr val="38761D"/>
                  </a:solidFill>
                  <a:latin typeface="Montserrat"/>
                  <a:ea typeface="Montserrat"/>
                  <a:cs typeface="Montserrat"/>
                  <a:sym typeface="Montserrat"/>
                </a:rPr>
                <a:t>‘’SAHAYAK’’</a:t>
              </a:r>
              <a:r>
                <a:rPr b="1" lang="en" sz="1100">
                  <a:latin typeface="Montserrat"/>
                  <a:ea typeface="Montserrat"/>
                  <a:cs typeface="Montserrat"/>
                  <a:sym typeface="Montserrat"/>
                </a:rPr>
                <a:t> </a:t>
              </a:r>
              <a:r>
                <a:rPr lang="en" sz="1100">
                  <a:latin typeface="Montserrat"/>
                  <a:ea typeface="Montserrat"/>
                  <a:cs typeface="Montserrat"/>
                  <a:sym typeface="Montserrat"/>
                </a:rPr>
                <a:t>don’t access your personal information. No authentication needed, this app only require your email id and password and your account is created in sahayak and you easily access it. </a:t>
              </a:r>
              <a:endParaRPr sz="1100">
                <a:latin typeface="Montserrat"/>
                <a:ea typeface="Montserrat"/>
                <a:cs typeface="Montserrat"/>
                <a:sym typeface="Montserrat"/>
              </a:endParaRPr>
            </a:p>
            <a:p>
              <a:pPr indent="0" lvl="0" marL="0" rtl="0" algn="l">
                <a:spcBef>
                  <a:spcPts val="1600"/>
                </a:spcBef>
                <a:spcAft>
                  <a:spcPts val="1600"/>
                </a:spcAft>
                <a:buNone/>
              </a:pPr>
              <a:r>
                <a:t/>
              </a:r>
              <a:endParaRPr b="1" sz="1200">
                <a:latin typeface="Roboto"/>
                <a:ea typeface="Roboto"/>
                <a:cs typeface="Roboto"/>
                <a:sym typeface="Roboto"/>
              </a:endParaRPr>
            </a:p>
          </p:txBody>
        </p:sp>
        <p:cxnSp>
          <p:nvCxnSpPr>
            <p:cNvPr id="170" name="Google Shape;170;p19"/>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171" name="Google Shape;171;p19"/>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73" name="Google Shape;173;p19"/>
          <p:cNvGrpSpPr/>
          <p:nvPr/>
        </p:nvGrpSpPr>
        <p:grpSpPr>
          <a:xfrm>
            <a:off x="2817413" y="1138970"/>
            <a:ext cx="3509166" cy="3423248"/>
            <a:chOff x="3217473" y="1225350"/>
            <a:chExt cx="3118150" cy="3159727"/>
          </a:xfrm>
        </p:grpSpPr>
        <p:sp>
          <p:nvSpPr>
            <p:cNvPr id="174" name="Google Shape;174;p19"/>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5" name="Google Shape;175;p19"/>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76" name="Google Shape;176;p19"/>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77" name="Google Shape;177;p19"/>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78" name="Google Shape;178;p19"/>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79" name="Google Shape;179;p19"/>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80" name="Google Shape;180;p19"/>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81" name="Google Shape;181;p19"/>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182" name="Google Shape;182;p19"/>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183" name="Google Shape;183;p19"/>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84" name="Google Shape;184;p19"/>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85" name="Google Shape;185;p19"/>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186" name="Google Shape;186;p19"/>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187" name="Google Shape;187;p19"/>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188" name="Google Shape;188;p19"/>
          <p:cNvGrpSpPr/>
          <p:nvPr/>
        </p:nvGrpSpPr>
        <p:grpSpPr>
          <a:xfrm>
            <a:off x="2673947" y="2056904"/>
            <a:ext cx="5993093" cy="1905391"/>
            <a:chOff x="2995927" y="2051434"/>
            <a:chExt cx="5993093" cy="1905391"/>
          </a:xfrm>
        </p:grpSpPr>
        <p:sp>
          <p:nvSpPr>
            <p:cNvPr id="189" name="Google Shape;189;p19"/>
            <p:cNvSpPr txBox="1"/>
            <p:nvPr/>
          </p:nvSpPr>
          <p:spPr>
            <a:xfrm>
              <a:off x="6911820" y="29095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u="sng">
                  <a:solidFill>
                    <a:srgbClr val="351C75"/>
                  </a:solidFill>
                  <a:latin typeface="Comic Sans MS"/>
                  <a:ea typeface="Comic Sans MS"/>
                  <a:cs typeface="Comic Sans MS"/>
                  <a:sym typeface="Comic Sans MS"/>
                </a:rPr>
                <a:t>SUPPORTS MULTI LANGUAGE</a:t>
              </a:r>
              <a:endParaRPr b="1" i="1" sz="1300" u="sng">
                <a:solidFill>
                  <a:srgbClr val="351C75"/>
                </a:solidFill>
                <a:latin typeface="Comic Sans MS"/>
                <a:ea typeface="Comic Sans MS"/>
                <a:cs typeface="Comic Sans MS"/>
                <a:sym typeface="Comic Sans MS"/>
              </a:endParaRPr>
            </a:p>
            <a:p>
              <a:pPr indent="0" lvl="0" marL="0" rtl="0" algn="l">
                <a:spcBef>
                  <a:spcPts val="0"/>
                </a:spcBef>
                <a:spcAft>
                  <a:spcPts val="0"/>
                </a:spcAft>
                <a:buNone/>
              </a:pPr>
              <a:r>
                <a:rPr b="1" lang="en" sz="1100">
                  <a:solidFill>
                    <a:srgbClr val="38761D"/>
                  </a:solidFill>
                  <a:latin typeface="Montserrat"/>
                  <a:ea typeface="Montserrat"/>
                  <a:cs typeface="Montserrat"/>
                  <a:sym typeface="Montserrat"/>
                </a:rPr>
                <a:t>“SAHAYAK</a:t>
              </a:r>
              <a:r>
                <a:rPr b="1" lang="en" sz="1100">
                  <a:latin typeface="Montserrat"/>
                  <a:ea typeface="Montserrat"/>
                  <a:cs typeface="Montserrat"/>
                  <a:sym typeface="Montserrat"/>
                </a:rPr>
                <a:t>” </a:t>
              </a:r>
              <a:r>
                <a:rPr lang="en" sz="1100">
                  <a:latin typeface="Montserrat"/>
                  <a:ea typeface="Montserrat"/>
                  <a:cs typeface="Montserrat"/>
                  <a:sym typeface="Montserrat"/>
                </a:rPr>
                <a:t>supports multi language too such that those who are not familiar with english language can use it  in their own common language too.</a:t>
              </a:r>
              <a:endParaRPr sz="1100">
                <a:latin typeface="Montserrat"/>
                <a:ea typeface="Montserrat"/>
                <a:cs typeface="Montserrat"/>
                <a:sym typeface="Montserrat"/>
              </a:endParaRPr>
            </a:p>
            <a:p>
              <a:pPr indent="0" lvl="0" marL="0" rtl="0" algn="l">
                <a:spcBef>
                  <a:spcPts val="1600"/>
                </a:spcBef>
                <a:spcAft>
                  <a:spcPts val="1600"/>
                </a:spcAft>
                <a:buNone/>
              </a:pPr>
              <a:r>
                <a:t/>
              </a:r>
              <a:endParaRPr b="1" sz="1200">
                <a:latin typeface="Roboto"/>
                <a:ea typeface="Roboto"/>
                <a:cs typeface="Roboto"/>
                <a:sym typeface="Roboto"/>
              </a:endParaRPr>
            </a:p>
          </p:txBody>
        </p:sp>
        <p:cxnSp>
          <p:nvCxnSpPr>
            <p:cNvPr id="190" name="Google Shape;190;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91" name="Google Shape;191;p19"/>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96" name="Shape 196"/>
        <p:cNvGrpSpPr/>
        <p:nvPr/>
      </p:nvGrpSpPr>
      <p:grpSpPr>
        <a:xfrm>
          <a:off x="0" y="0"/>
          <a:ext cx="0" cy="0"/>
          <a:chOff x="0" y="0"/>
          <a:chExt cx="0" cy="0"/>
        </a:xfrm>
      </p:grpSpPr>
      <p:grpSp>
        <p:nvGrpSpPr>
          <p:cNvPr id="197" name="Google Shape;197;p20"/>
          <p:cNvGrpSpPr/>
          <p:nvPr/>
        </p:nvGrpSpPr>
        <p:grpSpPr>
          <a:xfrm>
            <a:off x="2443948" y="762952"/>
            <a:ext cx="5221800" cy="731700"/>
            <a:chOff x="2789785" y="880977"/>
            <a:chExt cx="5221800" cy="731700"/>
          </a:xfrm>
        </p:grpSpPr>
        <p:sp>
          <p:nvSpPr>
            <p:cNvPr id="198" name="Google Shape;198;p20"/>
            <p:cNvSpPr/>
            <p:nvPr/>
          </p:nvSpPr>
          <p:spPr>
            <a:xfrm>
              <a:off x="2789785" y="880977"/>
              <a:ext cx="5221800" cy="731700"/>
            </a:xfrm>
            <a:prstGeom prst="rect">
              <a:avLst/>
            </a:prstGeom>
            <a:solidFill>
              <a:srgbClr val="840D3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0"/>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300">
                  <a:solidFill>
                    <a:schemeClr val="lt1"/>
                  </a:solidFill>
                  <a:latin typeface="Playfair Display"/>
                  <a:ea typeface="Playfair Display"/>
                  <a:cs typeface="Playfair Display"/>
                  <a:sym typeface="Playfair Display"/>
                </a:rPr>
                <a:t>REGISTER YOURSELF &amp; LOGIN</a:t>
              </a:r>
              <a:endParaRPr sz="2300">
                <a:solidFill>
                  <a:srgbClr val="FFFFFF"/>
                </a:solidFill>
                <a:latin typeface="Playfair Display"/>
                <a:ea typeface="Playfair Display"/>
                <a:cs typeface="Playfair Display"/>
                <a:sym typeface="Playfair Display"/>
              </a:endParaRPr>
            </a:p>
          </p:txBody>
        </p:sp>
      </p:grpSp>
      <p:grpSp>
        <p:nvGrpSpPr>
          <p:cNvPr id="200" name="Google Shape;200;p20"/>
          <p:cNvGrpSpPr/>
          <p:nvPr/>
        </p:nvGrpSpPr>
        <p:grpSpPr>
          <a:xfrm>
            <a:off x="2443962" y="1712550"/>
            <a:ext cx="4860300" cy="731700"/>
            <a:chOff x="2848787" y="1765338"/>
            <a:chExt cx="4860300" cy="731700"/>
          </a:xfrm>
        </p:grpSpPr>
        <p:sp>
          <p:nvSpPr>
            <p:cNvPr id="201" name="Google Shape;201;p20"/>
            <p:cNvSpPr/>
            <p:nvPr/>
          </p:nvSpPr>
          <p:spPr>
            <a:xfrm>
              <a:off x="2848787" y="1765338"/>
              <a:ext cx="4860300" cy="731700"/>
            </a:xfrm>
            <a:prstGeom prst="rect">
              <a:avLst/>
            </a:prstGeom>
            <a:solidFill>
              <a:srgbClr val="AC114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0"/>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300">
                  <a:solidFill>
                    <a:schemeClr val="lt1"/>
                  </a:solidFill>
                  <a:latin typeface="Playfair Display"/>
                  <a:ea typeface="Playfair Display"/>
                  <a:cs typeface="Playfair Display"/>
                  <a:sym typeface="Playfair Display"/>
                </a:rPr>
                <a:t> </a:t>
              </a:r>
              <a:r>
                <a:rPr b="1" lang="en" sz="2300">
                  <a:solidFill>
                    <a:schemeClr val="lt1"/>
                  </a:solidFill>
                  <a:latin typeface="Playfair Display"/>
                  <a:ea typeface="Playfair Display"/>
                  <a:cs typeface="Playfair Display"/>
                  <a:sym typeface="Playfair Display"/>
                </a:rPr>
                <a:t>START THE QUIZ</a:t>
              </a:r>
              <a:endParaRPr sz="2300">
                <a:solidFill>
                  <a:srgbClr val="FFFFFF"/>
                </a:solidFill>
                <a:latin typeface="Playfair Display"/>
                <a:ea typeface="Playfair Display"/>
                <a:cs typeface="Playfair Display"/>
                <a:sym typeface="Playfair Display"/>
              </a:endParaRPr>
            </a:p>
          </p:txBody>
        </p:sp>
      </p:grpSp>
      <p:grpSp>
        <p:nvGrpSpPr>
          <p:cNvPr id="203" name="Google Shape;203;p20"/>
          <p:cNvGrpSpPr/>
          <p:nvPr/>
        </p:nvGrpSpPr>
        <p:grpSpPr>
          <a:xfrm>
            <a:off x="2443950" y="2701525"/>
            <a:ext cx="4497600" cy="731700"/>
            <a:chOff x="2789787" y="2646438"/>
            <a:chExt cx="4497600" cy="731700"/>
          </a:xfrm>
        </p:grpSpPr>
        <p:sp>
          <p:nvSpPr>
            <p:cNvPr id="204" name="Google Shape;204;p20"/>
            <p:cNvSpPr/>
            <p:nvPr/>
          </p:nvSpPr>
          <p:spPr>
            <a:xfrm>
              <a:off x="2789787" y="2646438"/>
              <a:ext cx="4497600" cy="731700"/>
            </a:xfrm>
            <a:prstGeom prst="rect">
              <a:avLst/>
            </a:prstGeom>
            <a:solidFill>
              <a:srgbClr val="B6124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100">
                  <a:solidFill>
                    <a:schemeClr val="lt1"/>
                  </a:solidFill>
                  <a:latin typeface="Playfair Display"/>
                  <a:ea typeface="Playfair Display"/>
                  <a:cs typeface="Playfair Display"/>
                  <a:sym typeface="Playfair Display"/>
                </a:rPr>
                <a:t>CHECK THE RESULT</a:t>
              </a:r>
              <a:endParaRPr sz="2100">
                <a:solidFill>
                  <a:srgbClr val="FFFFFF"/>
                </a:solidFill>
                <a:latin typeface="Playfair Display"/>
                <a:ea typeface="Playfair Display"/>
                <a:cs typeface="Playfair Display"/>
                <a:sym typeface="Playfair Display"/>
              </a:endParaRPr>
            </a:p>
          </p:txBody>
        </p:sp>
      </p:grpSp>
      <p:grpSp>
        <p:nvGrpSpPr>
          <p:cNvPr id="206" name="Google Shape;206;p20"/>
          <p:cNvGrpSpPr/>
          <p:nvPr/>
        </p:nvGrpSpPr>
        <p:grpSpPr>
          <a:xfrm>
            <a:off x="2443962" y="3755388"/>
            <a:ext cx="4136100" cy="731700"/>
            <a:chOff x="2789787" y="3530813"/>
            <a:chExt cx="4136100" cy="731700"/>
          </a:xfrm>
        </p:grpSpPr>
        <p:sp>
          <p:nvSpPr>
            <p:cNvPr id="207" name="Google Shape;207;p20"/>
            <p:cNvSpPr/>
            <p:nvPr/>
          </p:nvSpPr>
          <p:spPr>
            <a:xfrm>
              <a:off x="2789787" y="3530813"/>
              <a:ext cx="4136100" cy="731700"/>
            </a:xfrm>
            <a:prstGeom prst="rect">
              <a:avLst/>
            </a:prstGeom>
            <a:solidFill>
              <a:srgbClr val="C4134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0"/>
            <p:cNvSpPr txBox="1"/>
            <p:nvPr/>
          </p:nvSpPr>
          <p:spPr>
            <a:xfrm>
              <a:off x="2914400" y="3679525"/>
              <a:ext cx="3849900" cy="510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a:solidFill>
                    <a:schemeClr val="lt1"/>
                  </a:solidFill>
                  <a:latin typeface="Playfair Display"/>
                  <a:ea typeface="Playfair Display"/>
                  <a:cs typeface="Playfair Display"/>
                  <a:sym typeface="Playfair Display"/>
                </a:rPr>
                <a:t>G</a:t>
              </a:r>
              <a:r>
                <a:rPr b="1" lang="en">
                  <a:solidFill>
                    <a:schemeClr val="lt1"/>
                  </a:solidFill>
                  <a:latin typeface="Playfair Display"/>
                  <a:ea typeface="Playfair Display"/>
                  <a:cs typeface="Playfair Display"/>
                  <a:sym typeface="Playfair Display"/>
                </a:rPr>
                <a:t>O THROUGH THE RECOMMENDATIONS</a:t>
              </a:r>
              <a:endParaRPr>
                <a:solidFill>
                  <a:srgbClr val="FFFFFF"/>
                </a:solidFill>
                <a:latin typeface="Playfair Display"/>
                <a:ea typeface="Playfair Display"/>
                <a:cs typeface="Playfair Display"/>
                <a:sym typeface="Playfair Display"/>
              </a:endParaRPr>
            </a:p>
          </p:txBody>
        </p:sp>
      </p:grpSp>
      <p:sp>
        <p:nvSpPr>
          <p:cNvPr id="209" name="Google Shape;209;p20"/>
          <p:cNvSpPr/>
          <p:nvPr/>
        </p:nvSpPr>
        <p:spPr>
          <a:xfrm>
            <a:off x="722975" y="806375"/>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722975" y="1734300"/>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722975" y="2745025"/>
            <a:ext cx="1487400" cy="688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22975" y="3755750"/>
            <a:ext cx="1487400" cy="659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722975" y="1022500"/>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1:</a:t>
            </a:r>
          </a:p>
        </p:txBody>
      </p:sp>
      <p:sp>
        <p:nvSpPr>
          <p:cNvPr id="214" name="Google Shape;214;p20"/>
          <p:cNvSpPr/>
          <p:nvPr/>
        </p:nvSpPr>
        <p:spPr>
          <a:xfrm>
            <a:off x="722975" y="1960973"/>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2:</a:t>
            </a:r>
          </a:p>
        </p:txBody>
      </p:sp>
      <p:sp>
        <p:nvSpPr>
          <p:cNvPr id="215" name="Google Shape;215;p20"/>
          <p:cNvSpPr/>
          <p:nvPr/>
        </p:nvSpPr>
        <p:spPr>
          <a:xfrm>
            <a:off x="722975" y="2954850"/>
            <a:ext cx="1167103"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3:</a:t>
            </a:r>
          </a:p>
        </p:txBody>
      </p:sp>
      <p:sp>
        <p:nvSpPr>
          <p:cNvPr id="216" name="Google Shape;216;p20"/>
          <p:cNvSpPr/>
          <p:nvPr/>
        </p:nvSpPr>
        <p:spPr>
          <a:xfrm>
            <a:off x="722975" y="3976375"/>
            <a:ext cx="1208424" cy="26855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FFFFFF"/>
                </a:solidFill>
                <a:latin typeface="Arial"/>
              </a:rPr>
              <a:t>STEP 4:</a:t>
            </a:r>
          </a:p>
        </p:txBody>
      </p:sp>
      <p:sp>
        <p:nvSpPr>
          <p:cNvPr id="217" name="Google Shape;217;p20"/>
          <p:cNvSpPr txBox="1"/>
          <p:nvPr/>
        </p:nvSpPr>
        <p:spPr>
          <a:xfrm>
            <a:off x="30975" y="30975"/>
            <a:ext cx="59388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Playfair Display"/>
                <a:ea typeface="Playfair Display"/>
                <a:cs typeface="Playfair Display"/>
                <a:sym typeface="Playfair Display"/>
              </a:rPr>
              <a:t> </a:t>
            </a:r>
            <a:r>
              <a:rPr b="1" lang="en" sz="2600">
                <a:solidFill>
                  <a:schemeClr val="accent1"/>
                </a:solidFill>
                <a:latin typeface="Playfair Display"/>
                <a:ea typeface="Playfair Display"/>
                <a:cs typeface="Playfair Display"/>
                <a:sym typeface="Playfair Display"/>
              </a:rPr>
              <a:t>HOW</a:t>
            </a:r>
            <a:r>
              <a:rPr b="1" lang="en" sz="2600">
                <a:latin typeface="Playfair Display"/>
                <a:ea typeface="Playfair Display"/>
                <a:cs typeface="Playfair Display"/>
                <a:sym typeface="Playfair Display"/>
              </a:rPr>
              <a:t> </a:t>
            </a:r>
            <a:r>
              <a:rPr b="1" lang="en" sz="2600">
                <a:solidFill>
                  <a:srgbClr val="38761D"/>
                </a:solidFill>
                <a:latin typeface="Pacifico"/>
                <a:ea typeface="Pacifico"/>
                <a:cs typeface="Pacifico"/>
                <a:sym typeface="Pacifico"/>
              </a:rPr>
              <a:t>“SAHAYAK”</a:t>
            </a:r>
            <a:r>
              <a:rPr b="1" lang="en" sz="2600">
                <a:latin typeface="Playfair Display"/>
                <a:ea typeface="Playfair Display"/>
                <a:cs typeface="Playfair Display"/>
                <a:sym typeface="Playfair Display"/>
              </a:rPr>
              <a:t> </a:t>
            </a:r>
            <a:r>
              <a:rPr b="1" lang="en" sz="2600">
                <a:solidFill>
                  <a:schemeClr val="accent1"/>
                </a:solidFill>
                <a:latin typeface="Playfair Display"/>
                <a:ea typeface="Playfair Display"/>
                <a:cs typeface="Playfair Display"/>
                <a:sym typeface="Playfair Display"/>
              </a:rPr>
              <a:t>WORKS?</a:t>
            </a:r>
            <a:endParaRPr b="1" sz="2600">
              <a:solidFill>
                <a:schemeClr val="accent1"/>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Roboto"/>
              <a:ea typeface="Roboto"/>
              <a:cs typeface="Roboto"/>
              <a:sym typeface="Roboto"/>
            </a:endParaRPr>
          </a:p>
        </p:txBody>
      </p:sp>
      <p:pic>
        <p:nvPicPr>
          <p:cNvPr id="218" name="Google Shape;218;p20"/>
          <p:cNvPicPr preferRelativeResize="0"/>
          <p:nvPr/>
        </p:nvPicPr>
        <p:blipFill>
          <a:blip r:embed="rId3">
            <a:alphaModFix/>
          </a:blip>
          <a:stretch>
            <a:fillRect/>
          </a:stretch>
        </p:blipFill>
        <p:spPr>
          <a:xfrm>
            <a:off x="5842375" y="0"/>
            <a:ext cx="3132924" cy="588701"/>
          </a:xfrm>
          <a:prstGeom prst="rect">
            <a:avLst/>
          </a:prstGeom>
          <a:noFill/>
          <a:ln>
            <a:noFill/>
          </a:ln>
        </p:spPr>
      </p:pic>
      <p:pic>
        <p:nvPicPr>
          <p:cNvPr id="219" name="Google Shape;219;p20"/>
          <p:cNvPicPr preferRelativeResize="0"/>
          <p:nvPr/>
        </p:nvPicPr>
        <p:blipFill>
          <a:blip r:embed="rId4">
            <a:alphaModFix/>
          </a:blip>
          <a:stretch>
            <a:fillRect/>
          </a:stretch>
        </p:blipFill>
        <p:spPr>
          <a:xfrm>
            <a:off x="7436375" y="762950"/>
            <a:ext cx="1707626" cy="3130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23" name="Shape 223"/>
        <p:cNvGrpSpPr/>
        <p:nvPr/>
      </p:nvGrpSpPr>
      <p:grpSpPr>
        <a:xfrm>
          <a:off x="0" y="0"/>
          <a:ext cx="0" cy="0"/>
          <a:chOff x="0" y="0"/>
          <a:chExt cx="0" cy="0"/>
        </a:xfrm>
      </p:grpSpPr>
      <p:sp>
        <p:nvSpPr>
          <p:cNvPr id="224" name="Google Shape;224;p21"/>
          <p:cNvSpPr txBox="1"/>
          <p:nvPr>
            <p:ph type="title"/>
          </p:nvPr>
        </p:nvSpPr>
        <p:spPr>
          <a:xfrm>
            <a:off x="99700" y="0"/>
            <a:ext cx="87327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100">
                <a:solidFill>
                  <a:srgbClr val="38761D"/>
                </a:solidFill>
                <a:latin typeface="Times New Roman"/>
                <a:ea typeface="Times New Roman"/>
                <a:cs typeface="Times New Roman"/>
                <a:sym typeface="Times New Roman"/>
              </a:rPr>
              <a:t>Step 1</a:t>
            </a:r>
            <a:r>
              <a:rPr b="1" lang="en" sz="2100">
                <a:solidFill>
                  <a:srgbClr val="CC0000"/>
                </a:solidFill>
                <a:latin typeface="Playfair Display"/>
                <a:ea typeface="Playfair Display"/>
                <a:cs typeface="Playfair Display"/>
                <a:sym typeface="Playfair Display"/>
              </a:rPr>
              <a:t>: REGISTER YOURSELF IN</a:t>
            </a:r>
            <a:r>
              <a:rPr b="1" lang="en" sz="2100">
                <a:solidFill>
                  <a:srgbClr val="38761D"/>
                </a:solidFill>
                <a:latin typeface="Playfair Display"/>
                <a:ea typeface="Playfair Display"/>
                <a:cs typeface="Playfair Display"/>
                <a:sym typeface="Playfair Display"/>
              </a:rPr>
              <a:t> </a:t>
            </a:r>
            <a:r>
              <a:rPr b="1" lang="en" sz="2100">
                <a:solidFill>
                  <a:srgbClr val="38761D"/>
                </a:solidFill>
                <a:latin typeface="Pacifico"/>
                <a:ea typeface="Pacifico"/>
                <a:cs typeface="Pacifico"/>
                <a:sym typeface="Pacifico"/>
              </a:rPr>
              <a:t>“SAHAYAK”</a:t>
            </a:r>
            <a:r>
              <a:rPr b="1" lang="en" sz="2100">
                <a:solidFill>
                  <a:srgbClr val="CC0000"/>
                </a:solidFill>
                <a:latin typeface="Pacifico"/>
                <a:ea typeface="Pacifico"/>
                <a:cs typeface="Pacifico"/>
                <a:sym typeface="Pacifico"/>
              </a:rPr>
              <a:t>!!</a:t>
            </a:r>
            <a:endParaRPr sz="3200">
              <a:solidFill>
                <a:srgbClr val="CC0000"/>
              </a:solidFill>
              <a:latin typeface="Comic Sans MS"/>
              <a:ea typeface="Comic Sans MS"/>
              <a:cs typeface="Comic Sans MS"/>
              <a:sym typeface="Comic Sans MS"/>
            </a:endParaRPr>
          </a:p>
        </p:txBody>
      </p:sp>
      <p:sp>
        <p:nvSpPr>
          <p:cNvPr id="225" name="Google Shape;225;p21"/>
          <p:cNvSpPr txBox="1"/>
          <p:nvPr>
            <p:ph idx="1" type="body"/>
          </p:nvPr>
        </p:nvSpPr>
        <p:spPr>
          <a:xfrm>
            <a:off x="99700" y="722975"/>
            <a:ext cx="8937600" cy="40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900">
                <a:solidFill>
                  <a:srgbClr val="CC0000"/>
                </a:solidFill>
                <a:latin typeface="Playfair Display"/>
                <a:ea typeface="Playfair Display"/>
                <a:cs typeface="Playfair Display"/>
                <a:sym typeface="Playfair Display"/>
              </a:rPr>
              <a:t>                                                          </a:t>
            </a:r>
            <a:r>
              <a:rPr b="1" lang="en" sz="1900">
                <a:solidFill>
                  <a:srgbClr val="274E13"/>
                </a:solidFill>
                <a:latin typeface="Playfair Display"/>
                <a:ea typeface="Playfair Display"/>
                <a:cs typeface="Playfair Display"/>
                <a:sym typeface="Playfair Display"/>
              </a:rPr>
              <a:t>  </a:t>
            </a:r>
            <a:endParaRPr b="1" sz="1900">
              <a:solidFill>
                <a:srgbClr val="38761D"/>
              </a:solidFill>
              <a:latin typeface="Pacifico"/>
              <a:ea typeface="Pacifico"/>
              <a:cs typeface="Pacifico"/>
              <a:sym typeface="Pacifico"/>
            </a:endParaRPr>
          </a:p>
        </p:txBody>
      </p:sp>
      <p:pic>
        <p:nvPicPr>
          <p:cNvPr id="226" name="Google Shape;226;p21"/>
          <p:cNvPicPr preferRelativeResize="0"/>
          <p:nvPr/>
        </p:nvPicPr>
        <p:blipFill>
          <a:blip r:embed="rId3">
            <a:alphaModFix/>
          </a:blip>
          <a:stretch>
            <a:fillRect/>
          </a:stretch>
        </p:blipFill>
        <p:spPr>
          <a:xfrm>
            <a:off x="6238300" y="-12"/>
            <a:ext cx="1952050" cy="722975"/>
          </a:xfrm>
          <a:prstGeom prst="rect">
            <a:avLst/>
          </a:prstGeom>
          <a:noFill/>
          <a:ln>
            <a:noFill/>
          </a:ln>
        </p:spPr>
      </p:pic>
      <p:sp>
        <p:nvSpPr>
          <p:cNvPr id="227" name="Google Shape;227;p21"/>
          <p:cNvSpPr/>
          <p:nvPr/>
        </p:nvSpPr>
        <p:spPr>
          <a:xfrm>
            <a:off x="3656225" y="1285950"/>
            <a:ext cx="5176200" cy="2571600"/>
          </a:xfrm>
          <a:prstGeom prst="roundRect">
            <a:avLst>
              <a:gd fmla="val 16667" name="adj"/>
            </a:avLst>
          </a:prstGeom>
          <a:solidFill>
            <a:srgbClr val="351C7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txBox="1"/>
          <p:nvPr/>
        </p:nvSpPr>
        <p:spPr>
          <a:xfrm>
            <a:off x="4008275" y="1699050"/>
            <a:ext cx="4472100" cy="17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a:t>
            </a:r>
            <a:r>
              <a:rPr lang="en">
                <a:solidFill>
                  <a:srgbClr val="FFFFFF"/>
                </a:solidFill>
                <a:latin typeface="Montserrat"/>
                <a:ea typeface="Montserrat"/>
                <a:cs typeface="Montserrat"/>
                <a:sym typeface="Montserrat"/>
              </a:rPr>
              <a:t>FIRST REGISTER YOURSELF IN </a:t>
            </a:r>
            <a:r>
              <a:rPr lang="en">
                <a:solidFill>
                  <a:srgbClr val="00FF00"/>
                </a:solidFill>
                <a:latin typeface="Montserrat"/>
                <a:ea typeface="Montserrat"/>
                <a:cs typeface="Montserrat"/>
                <a:sym typeface="Montserrat"/>
              </a:rPr>
              <a:t>SAHAYAK </a:t>
            </a:r>
            <a:r>
              <a:rPr lang="en">
                <a:solidFill>
                  <a:srgbClr val="FFFFFF"/>
                </a:solidFill>
                <a:latin typeface="Montserrat"/>
                <a:ea typeface="Montserrat"/>
                <a:cs typeface="Montserrat"/>
                <a:sym typeface="Montserrat"/>
              </a:rPr>
              <a:t>BY CREATING YOUR USERNAME, ENTER YOUR EMAIL I’D AND PASSWORD.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YOUR ACCOUNT IS SUCCESSFULLY CREATED!! AFTER THAT YOU CAN DIRECTLY LOGIN IN “SHAYAK”.</a:t>
            </a:r>
            <a:endParaRPr>
              <a:solidFill>
                <a:srgbClr val="FFFFFF"/>
              </a:solidFill>
              <a:latin typeface="Montserrat"/>
              <a:ea typeface="Montserrat"/>
              <a:cs typeface="Montserrat"/>
              <a:sym typeface="Montserrat"/>
            </a:endParaRPr>
          </a:p>
        </p:txBody>
      </p:sp>
      <p:pic>
        <p:nvPicPr>
          <p:cNvPr id="229" name="Google Shape;229;p21"/>
          <p:cNvPicPr preferRelativeResize="0"/>
          <p:nvPr/>
        </p:nvPicPr>
        <p:blipFill>
          <a:blip r:embed="rId4">
            <a:alphaModFix/>
          </a:blip>
          <a:stretch>
            <a:fillRect/>
          </a:stretch>
        </p:blipFill>
        <p:spPr>
          <a:xfrm>
            <a:off x="558575" y="722975"/>
            <a:ext cx="2693788" cy="404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